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90" r:id="rId4"/>
    <p:sldId id="259" r:id="rId5"/>
    <p:sldId id="280" r:id="rId6"/>
    <p:sldId id="260" r:id="rId7"/>
    <p:sldId id="261" r:id="rId8"/>
    <p:sldId id="262" r:id="rId9"/>
    <p:sldId id="263" r:id="rId10"/>
    <p:sldId id="264" r:id="rId11"/>
    <p:sldId id="265" r:id="rId12"/>
    <p:sldId id="266" r:id="rId13"/>
    <p:sldId id="268" r:id="rId14"/>
    <p:sldId id="269" r:id="rId15"/>
    <p:sldId id="282" r:id="rId16"/>
    <p:sldId id="271" r:id="rId17"/>
    <p:sldId id="283" r:id="rId18"/>
    <p:sldId id="273" r:id="rId19"/>
    <p:sldId id="284" r:id="rId20"/>
    <p:sldId id="274" r:id="rId21"/>
    <p:sldId id="275" r:id="rId22"/>
    <p:sldId id="276" r:id="rId23"/>
    <p:sldId id="281" r:id="rId24"/>
    <p:sldId id="277" r:id="rId25"/>
    <p:sldId id="285" r:id="rId26"/>
    <p:sldId id="286" r:id="rId27"/>
    <p:sldId id="287" r:id="rId28"/>
    <p:sldId id="288" r:id="rId29"/>
    <p:sldId id="289" r:id="rId30"/>
    <p:sldId id="291" r:id="rId31"/>
    <p:sldId id="293" r:id="rId32"/>
    <p:sldId id="292" r:id="rId33"/>
    <p:sldId id="294" r:id="rId34"/>
    <p:sldId id="295" r:id="rId35"/>
    <p:sldId id="297" r:id="rId36"/>
    <p:sldId id="29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46" autoAdjust="0"/>
  </p:normalViewPr>
  <p:slideViewPr>
    <p:cSldViewPr>
      <p:cViewPr varScale="1">
        <p:scale>
          <a:sx n="73" d="100"/>
          <a:sy n="73" d="100"/>
        </p:scale>
        <p:origin x="-10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316A4-A0B3-444D-ADC8-91641D47E941}" type="datetimeFigureOut">
              <a:rPr lang="en-US" smtClean="0"/>
              <a:pPr/>
              <a:t>11/30/2011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40FE6-BF72-43AC-9512-E33475EB4ABE}" type="slidenum">
              <a:rPr lang="en-GB" smtClean="0"/>
              <a:pPr/>
              <a:t>‹#›</a:t>
            </a:fld>
            <a:endParaRPr lang="en-GB"/>
          </a:p>
        </p:txBody>
      </p:sp>
    </p:spTree>
    <p:extLst>
      <p:ext uri="{BB962C8B-B14F-4D97-AF65-F5344CB8AC3E}">
        <p14:creationId xmlns:p14="http://schemas.microsoft.com/office/powerpoint/2010/main" xmlns="" val="358013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3A5C5-8792-4AB4-9260-F55D2C39ABBF}" type="slidenum">
              <a:rPr lang="en-US"/>
              <a:pPr/>
              <a:t>6</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914400" y="4343400"/>
            <a:ext cx="5029200" cy="4114800"/>
          </a:xfrm>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E1AD0-E17B-4612-9F9D-D486A79F6910}" type="slidenum">
              <a:rPr lang="en-US"/>
              <a:pPr/>
              <a:t>20</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82C0A-9BF3-4465-B8F6-13CEABCEE757}" type="slidenum">
              <a:rPr lang="en-US"/>
              <a:pPr/>
              <a:t>24</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914400" y="4343400"/>
            <a:ext cx="5029200" cy="4114800"/>
          </a:xfrm>
        </p:spPr>
        <p:txBody>
          <a:bodyPr/>
          <a:lstStyle/>
          <a:p>
            <a:pPr algn="just">
              <a:spcAft>
                <a:spcPts val="1000"/>
              </a:spcAft>
            </a:pP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2A1AE41-72C7-4F8C-B8C3-CE068D61AABA}" type="slidenum">
              <a:rPr lang="en-US" smtClean="0"/>
              <a:pPr/>
              <a:t>28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C147C-1FDF-4FE6-987D-154FB7B5DFF7}" type="slidenum">
              <a:rPr lang="en-US"/>
              <a:pPr/>
              <a:t>7</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914400" y="4343400"/>
            <a:ext cx="5029200" cy="4114800"/>
          </a:xfrm>
        </p:spPr>
        <p:txBody>
          <a:bodyPr/>
          <a:lstStyle/>
          <a:p>
            <a:r>
              <a:rPr lang="en-GB"/>
              <a:t>One of the simplest models we use in statistics is the mean. Some of you may have trouble thinking of the mean as a model, but in fact it is because it represents a summary of data. The mean is a hypothetical value that can be calculated for any data set, it doesn’t have to be a value that is actually observed in the data set. For example, if we took five statistics lecturers and measured the number of friends that they had, we might find the following data: 1, 3, 4, 3, 2. If we take the mean number of friends, this can be calculated by adding the values we obtained, and dividing by the number of values measured:. Now, we know that it is impossible to have 2.6 friends (unless you chop someone up with a chainsaw and befriend part of their remains, which in practice has proved disturbing) so the mean value is a </a:t>
            </a:r>
            <a:r>
              <a:rPr lang="en-GB" i="1"/>
              <a:t>hypothetical</a:t>
            </a:r>
            <a:r>
              <a:rPr lang="en-GB"/>
              <a:t> value. As such, the mean is a model that we create to summarise our data.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C8DA5-FEB4-4139-895C-2D2A99FE678B}" type="slidenum">
              <a:rPr lang="en-US"/>
              <a:pPr/>
              <a:t>8</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914400" y="4343400"/>
            <a:ext cx="5029200" cy="4114800"/>
          </a:xfrm>
        </p:spPr>
        <p:txBody>
          <a:bodyPr/>
          <a:lstStyle/>
          <a:p>
            <a:pPr algn="just">
              <a:spcAft>
                <a:spcPts val="1000"/>
              </a:spcAft>
            </a:pP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AE0E6-E346-44FF-99C3-B2A9F61B0B9F}" type="slidenum">
              <a:rPr lang="en-US"/>
              <a:pPr/>
              <a:t>9</a:t>
            </a:fld>
            <a:endParaRPr lang="en-US"/>
          </a:p>
        </p:txBody>
      </p:sp>
      <p:sp>
        <p:nvSpPr>
          <p:cNvPr id="116738" name="Rectangle 2"/>
          <p:cNvSpPr>
            <a:spLocks noGrp="1" noRot="1" noChangeAspect="1" noChangeArrowheads="1" noTextEdit="1"/>
          </p:cNvSpPr>
          <p:nvPr>
            <p:ph type="sldImg"/>
          </p:nvPr>
        </p:nvSpPr>
        <p:spPr>
          <a:xfrm>
            <a:off x="1182688" y="708025"/>
            <a:ext cx="4537075" cy="3402013"/>
          </a:xfrm>
          <a:ln/>
        </p:spPr>
      </p:sp>
      <p:sp>
        <p:nvSpPr>
          <p:cNvPr id="116739" name="Rectangle 3"/>
          <p:cNvSpPr>
            <a:spLocks noGrp="1" noChangeArrowheads="1"/>
          </p:cNvSpPr>
          <p:nvPr>
            <p:ph type="body" idx="1"/>
          </p:nvPr>
        </p:nvSpPr>
        <p:spPr>
          <a:xfrm>
            <a:off x="941388" y="4322763"/>
            <a:ext cx="5019675" cy="4111625"/>
          </a:xfr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BD356-AA94-404F-A7AD-0C46C5695522}" type="slidenum">
              <a:rPr lang="en-US"/>
              <a:pPr/>
              <a:t>10</a:t>
            </a:fld>
            <a:endParaRPr lang="en-US"/>
          </a:p>
        </p:txBody>
      </p:sp>
      <p:sp>
        <p:nvSpPr>
          <p:cNvPr id="156674" name="Rectangle 2"/>
          <p:cNvSpPr>
            <a:spLocks noGrp="1" noRot="1" noChangeAspect="1" noChangeArrowheads="1" noTextEdit="1"/>
          </p:cNvSpPr>
          <p:nvPr>
            <p:ph type="sldImg"/>
          </p:nvPr>
        </p:nvSpPr>
        <p:spPr>
          <a:xfrm>
            <a:off x="1182688" y="708025"/>
            <a:ext cx="4537075" cy="3402013"/>
          </a:xfrm>
          <a:ln/>
        </p:spPr>
      </p:sp>
      <p:sp>
        <p:nvSpPr>
          <p:cNvPr id="156675" name="Rectangle 3"/>
          <p:cNvSpPr>
            <a:spLocks noGrp="1" noChangeArrowheads="1"/>
          </p:cNvSpPr>
          <p:nvPr>
            <p:ph type="body" idx="1"/>
          </p:nvPr>
        </p:nvSpPr>
        <p:spPr>
          <a:xfrm>
            <a:off x="941388" y="4322763"/>
            <a:ext cx="5019675" cy="4111625"/>
          </a:xfrm>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E6995-FEC7-4B20-A23D-939F708BE84D}" type="slidenum">
              <a:rPr lang="en-US"/>
              <a:pPr/>
              <a:t>13</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14400" y="4343400"/>
            <a:ext cx="5029200" cy="4114800"/>
          </a:xfrm>
        </p:spPr>
        <p:txBody>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40584-D0AF-49F2-8C41-D217A6620F7C}" type="slidenum">
              <a:rPr lang="en-US"/>
              <a:pPr/>
              <a:t>16</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xfrm>
            <a:off x="914400" y="4343400"/>
            <a:ext cx="5029200" cy="4114800"/>
          </a:xfrm>
        </p:spPr>
        <p:txBody>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149B1C3-1195-4473-96F8-3B554E218D02}" type="slidenum">
              <a:rPr lang="en-US" smtClean="0"/>
              <a:pPr/>
              <a:t>17</a:t>
            </a:fld>
            <a:endParaRPr lang="en-US" smtClean="0"/>
          </a:p>
        </p:txBody>
      </p:sp>
      <p:sp>
        <p:nvSpPr>
          <p:cNvPr id="40963" name="Rectangle 2"/>
          <p:cNvSpPr>
            <a:spLocks noGrp="1" noRot="1" noChangeAspect="1" noChangeArrowheads="1" noTextEdit="1"/>
          </p:cNvSpPr>
          <p:nvPr>
            <p:ph type="sldImg"/>
          </p:nvPr>
        </p:nvSpPr>
        <p:spPr>
          <a:xfrm>
            <a:off x="1182688" y="708025"/>
            <a:ext cx="4537075" cy="3402013"/>
          </a:xfrm>
          <a:ln/>
        </p:spPr>
      </p:sp>
      <p:sp>
        <p:nvSpPr>
          <p:cNvPr id="40964" name="Rectangle 3"/>
          <p:cNvSpPr>
            <a:spLocks noGrp="1" noChangeArrowheads="1"/>
          </p:cNvSpPr>
          <p:nvPr>
            <p:ph type="body" idx="1"/>
          </p:nvPr>
        </p:nvSpPr>
        <p:spPr>
          <a:xfrm>
            <a:off x="941388" y="4322763"/>
            <a:ext cx="5019675" cy="4111625"/>
          </a:xfrm>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5B12A-5817-4E6F-8CDB-700B930B6D87}" type="slidenum">
              <a:rPr lang="en-US"/>
              <a:pPr/>
              <a:t>18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914400" y="4343400"/>
            <a:ext cx="5029200" cy="4114800"/>
          </a:xfrm>
        </p:spPr>
        <p:txBody>
          <a:bodyPr/>
          <a:lstStyle/>
          <a:p>
            <a:pPr algn="just"/>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2130425"/>
            <a:ext cx="7315224"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714480" y="3857628"/>
            <a:ext cx="6400800" cy="1752600"/>
          </a:xfrm>
        </p:spPr>
        <p:txBody>
          <a:bodyPr/>
          <a:lstStyle>
            <a:lvl1pPr marL="0" indent="0" algn="ctr">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63BFBD-7148-4DA3-8AC9-D5D7C51A748E}" type="datetimeFigureOut">
              <a:rPr lang="en-US" smtClean="0"/>
              <a:pPr/>
              <a:t>11/30/2011</a:t>
            </a:fld>
            <a:endParaRPr lang="en-GB"/>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3BFBD-7148-4DA3-8AC9-D5D7C51A748E}" type="datetimeFigureOut">
              <a:rPr lang="en-US" smtClean="0"/>
              <a:pPr/>
              <a:t>11/30/2011</a:t>
            </a:fld>
            <a:endParaRPr lang="en-GB"/>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28662" y="274638"/>
            <a:ext cx="55483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3BFBD-7148-4DA3-8AC9-D5D7C51A748E}" type="datetimeFigureOut">
              <a:rPr lang="en-US" smtClean="0"/>
              <a:pPr/>
              <a:t>11/30/2011</a:t>
            </a:fld>
            <a:endParaRPr lang="en-GB"/>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63713" y="274638"/>
            <a:ext cx="6923087"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381750"/>
            <a:ext cx="2133600" cy="339725"/>
          </a:xfrm>
        </p:spPr>
        <p:txBody>
          <a:bodyPr/>
          <a:lstStyle>
            <a:lvl1pPr>
              <a:defRPr/>
            </a:lvl1pPr>
          </a:lstStyle>
          <a:p>
            <a:r>
              <a:rPr lang="en-US"/>
              <a:t>Slide </a:t>
            </a:r>
            <a:fld id="{1F19B1D0-67F8-4A78-B249-270B6A6FFAA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713" y="274638"/>
            <a:ext cx="6923087"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763713" y="1600200"/>
            <a:ext cx="692308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763713" y="3938588"/>
            <a:ext cx="692308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81750"/>
            <a:ext cx="2133600" cy="339725"/>
          </a:xfrm>
        </p:spPr>
        <p:txBody>
          <a:bodyPr/>
          <a:lstStyle>
            <a:lvl1pPr>
              <a:defRPr/>
            </a:lvl1pPr>
          </a:lstStyle>
          <a:p>
            <a:r>
              <a:rPr lang="en-US"/>
              <a:t>Slide </a:t>
            </a:r>
            <a:fld id="{40FC1C16-741D-4E5A-B93A-1E125AE7DE4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3BFBD-7148-4DA3-8AC9-D5D7C51A748E}" type="datetimeFigureOut">
              <a:rPr lang="en-US" smtClean="0"/>
              <a:pPr/>
              <a:t>11/30/2011</a:t>
            </a:fld>
            <a:endParaRPr lang="en-GB"/>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1537" y="4406900"/>
            <a:ext cx="7423175"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71537" y="2906713"/>
            <a:ext cx="74231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63BFBD-7148-4DA3-8AC9-D5D7C51A748E}" type="datetimeFigureOut">
              <a:rPr lang="en-US" smtClean="0"/>
              <a:pPr/>
              <a:t>11/30/2011</a:t>
            </a:fld>
            <a:endParaRPr lang="en-GB"/>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100" y="274638"/>
            <a:ext cx="76867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000100" y="1571612"/>
            <a:ext cx="36385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0628" y="1600200"/>
            <a:ext cx="368617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63BFBD-7148-4DA3-8AC9-D5D7C51A748E}" type="datetimeFigureOut">
              <a:rPr lang="en-US" smtClean="0"/>
              <a:pPr/>
              <a:t>11/30/2011</a:t>
            </a:fld>
            <a:endParaRPr lang="en-GB"/>
          </a:p>
        </p:txBody>
      </p:sp>
      <p:sp>
        <p:nvSpPr>
          <p:cNvPr id="7" name="Slide Number Placeholder 6"/>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857224" y="1503354"/>
            <a:ext cx="38544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7224" y="2143116"/>
            <a:ext cx="38544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857752" y="1535113"/>
            <a:ext cx="38290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7752" y="2174875"/>
            <a:ext cx="38290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6063BFBD-7148-4DA3-8AC9-D5D7C51A748E}" type="datetimeFigureOut">
              <a:rPr lang="en-US" smtClean="0"/>
              <a:pPr/>
              <a:t>11/30/2011</a:t>
            </a:fld>
            <a:endParaRPr lang="en-GB"/>
          </a:p>
        </p:txBody>
      </p:sp>
      <p:sp>
        <p:nvSpPr>
          <p:cNvPr id="9" name="Slide Number Placeholder 8"/>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63BFBD-7148-4DA3-8AC9-D5D7C51A748E}" type="datetimeFigureOut">
              <a:rPr lang="en-US" smtClean="0"/>
              <a:pPr/>
              <a:t>11/30/2011</a:t>
            </a:fld>
            <a:endParaRPr lang="en-GB"/>
          </a:p>
        </p:txBody>
      </p:sp>
      <p:sp>
        <p:nvSpPr>
          <p:cNvPr id="5" name="Slide Number Placeholder 4"/>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3BFBD-7148-4DA3-8AC9-D5D7C51A748E}" type="datetimeFigureOut">
              <a:rPr lang="en-US" smtClean="0"/>
              <a:pPr/>
              <a:t>11/30/2011</a:t>
            </a:fld>
            <a:endParaRPr lang="en-GB"/>
          </a:p>
        </p:txBody>
      </p:sp>
      <p:sp>
        <p:nvSpPr>
          <p:cNvPr id="4" name="Slide Number Placeholder 3"/>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2865437"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57620" y="273050"/>
            <a:ext cx="482918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928662" y="1428736"/>
            <a:ext cx="286543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3BFBD-7148-4DA3-8AC9-D5D7C51A748E}" type="datetimeFigureOut">
              <a:rPr lang="en-US" smtClean="0"/>
              <a:pPr/>
              <a:t>11/30/2011</a:t>
            </a:fld>
            <a:endParaRPr lang="en-GB"/>
          </a:p>
        </p:txBody>
      </p:sp>
      <p:sp>
        <p:nvSpPr>
          <p:cNvPr id="7" name="Slide Number Placeholder 6"/>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3BFBD-7148-4DA3-8AC9-D5D7C51A748E}" type="datetimeFigureOut">
              <a:rPr lang="en-US" smtClean="0"/>
              <a:pPr/>
              <a:t>11/30/2011</a:t>
            </a:fld>
            <a:endParaRPr lang="en-GB"/>
          </a:p>
        </p:txBody>
      </p:sp>
      <p:sp>
        <p:nvSpPr>
          <p:cNvPr id="7" name="Slide Number Placeholder 6"/>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662" y="274638"/>
            <a:ext cx="7758138"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928662" y="1600200"/>
            <a:ext cx="7758138"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0" y="6357958"/>
            <a:ext cx="857224" cy="365125"/>
          </a:xfrm>
          <a:prstGeom prst="rect">
            <a:avLst/>
          </a:prstGeom>
        </p:spPr>
        <p:txBody>
          <a:bodyPr vert="horz" lIns="91440" tIns="45720" rIns="91440" bIns="45720" rtlCol="0" anchor="ctr"/>
          <a:lstStyle>
            <a:lvl1pPr algn="l">
              <a:defRPr sz="1200">
                <a:solidFill>
                  <a:schemeClr val="bg1"/>
                </a:solidFill>
              </a:defRPr>
            </a:lvl1pPr>
          </a:lstStyle>
          <a:p>
            <a:fld id="{6063BFBD-7148-4DA3-8AC9-D5D7C51A748E}" type="datetimeFigureOut">
              <a:rPr lang="en-US" smtClean="0"/>
              <a:pPr/>
              <a:t>11/30/2011</a:t>
            </a:fld>
            <a:endParaRPr lang="en-GB"/>
          </a:p>
        </p:txBody>
      </p:sp>
      <p:sp>
        <p:nvSpPr>
          <p:cNvPr id="6" name="Slide Number Placeholder 5"/>
          <p:cNvSpPr>
            <a:spLocks noGrp="1"/>
          </p:cNvSpPr>
          <p:nvPr>
            <p:ph type="sldNum" sz="quarter" idx="4"/>
          </p:nvPr>
        </p:nvSpPr>
        <p:spPr>
          <a:xfrm>
            <a:off x="7858148" y="6357958"/>
            <a:ext cx="1285852" cy="365125"/>
          </a:xfrm>
          <a:prstGeom prst="rect">
            <a:avLst/>
          </a:prstGeom>
        </p:spPr>
        <p:txBody>
          <a:bodyPr vert="horz" lIns="91440" tIns="45720" rIns="91440" bIns="45720" rtlCol="0" anchor="ctr"/>
          <a:lstStyle>
            <a:lvl1pPr algn="ctr">
              <a:defRPr sz="1200">
                <a:solidFill>
                  <a:schemeClr val="bg1"/>
                </a:solidFill>
              </a:defRPr>
            </a:lvl1pPr>
          </a:lstStyle>
          <a:p>
            <a:fld id="{975DDEDA-A816-4679-9881-A8D9ADF2A89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7.png"/><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0.gi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5.bin"/><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Everything You Ever Wanted to Know about Statistics</a:t>
            </a:r>
            <a:endParaRPr lang="en-GB" dirty="0"/>
          </a:p>
        </p:txBody>
      </p:sp>
      <p:sp>
        <p:nvSpPr>
          <p:cNvPr id="3" name="Subtitle 2"/>
          <p:cNvSpPr>
            <a:spLocks noGrp="1"/>
          </p:cNvSpPr>
          <p:nvPr>
            <p:ph type="subTitle" idx="1"/>
          </p:nvPr>
        </p:nvSpPr>
        <p:spPr/>
        <p:txBody>
          <a:bodyPr/>
          <a:lstStyle/>
          <a:p>
            <a:r>
              <a:rPr lang="en-GB" dirty="0" smtClean="0"/>
              <a:t>Prof. Andy Field</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Slide </a:t>
            </a:r>
            <a:fld id="{DC5ED8E3-A83B-4FB5-947E-92BD5E94C5FA}" type="slidenum">
              <a:rPr lang="en-US"/>
              <a:pPr/>
              <a:t>10</a:t>
            </a:fld>
            <a:endParaRPr lang="en-US"/>
          </a:p>
        </p:txBody>
      </p:sp>
      <p:sp>
        <p:nvSpPr>
          <p:cNvPr id="155651" name="Rectangle 3"/>
          <p:cNvSpPr>
            <a:spLocks noGrp="1" noChangeArrowheads="1"/>
          </p:cNvSpPr>
          <p:nvPr>
            <p:ph type="title"/>
          </p:nvPr>
        </p:nvSpPr>
        <p:spPr/>
        <p:txBody>
          <a:bodyPr/>
          <a:lstStyle/>
          <a:p>
            <a:r>
              <a:rPr lang="en-GB"/>
              <a:t>The mean as a model</a:t>
            </a:r>
          </a:p>
        </p:txBody>
      </p:sp>
      <p:graphicFrame>
        <p:nvGraphicFramePr>
          <p:cNvPr id="155656" name="Object 8"/>
          <p:cNvGraphicFramePr>
            <a:graphicFrameLocks noGrp="1" noChangeAspect="1"/>
          </p:cNvGraphicFramePr>
          <p:nvPr>
            <p:ph sz="half" idx="1"/>
          </p:nvPr>
        </p:nvGraphicFramePr>
        <p:xfrm>
          <a:off x="2252663" y="1778000"/>
          <a:ext cx="5616575" cy="838200"/>
        </p:xfrm>
        <a:graphic>
          <a:graphicData uri="http://schemas.openxmlformats.org/presentationml/2006/ole">
            <p:oleObj spid="_x0000_s6152" name="Equation" r:id="rId4" imgW="1701720" imgH="253800" progId="Equation.DSMT4">
              <p:embed/>
            </p:oleObj>
          </a:graphicData>
        </a:graphic>
      </p:graphicFrame>
      <p:graphicFrame>
        <p:nvGraphicFramePr>
          <p:cNvPr id="155658" name="Object 10"/>
          <p:cNvGraphicFramePr>
            <a:graphicFrameLocks noGrp="1" noChangeAspect="1"/>
          </p:cNvGraphicFramePr>
          <p:nvPr>
            <p:ph sz="half" idx="2"/>
          </p:nvPr>
        </p:nvGraphicFramePr>
        <p:xfrm>
          <a:off x="2193925" y="3454400"/>
          <a:ext cx="5721350" cy="1511300"/>
        </p:xfrm>
        <a:graphic>
          <a:graphicData uri="http://schemas.openxmlformats.org/presentationml/2006/ole">
            <p:oleObj spid="_x0000_s6153" name="Equation" r:id="rId5" imgW="2019240" imgH="5331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dissolve">
                                      <p:cBhvr>
                                        <p:cTn id="7" dur="500"/>
                                        <p:tgtEl>
                                          <p:spTgt spid="15565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55656"/>
                                        </p:tgtEl>
                                        <p:attrNameLst>
                                          <p:attrName>style.visibility</p:attrName>
                                        </p:attrNameLst>
                                      </p:cBhvr>
                                      <p:to>
                                        <p:strVal val="visible"/>
                                      </p:to>
                                    </p:set>
                                    <p:anim calcmode="lin" valueType="num">
                                      <p:cBhvr>
                                        <p:cTn id="12" dur="1000" fill="hold"/>
                                        <p:tgtEl>
                                          <p:spTgt spid="155656"/>
                                        </p:tgtEl>
                                        <p:attrNameLst>
                                          <p:attrName>ppt_w</p:attrName>
                                        </p:attrNameLst>
                                      </p:cBhvr>
                                      <p:tavLst>
                                        <p:tav tm="0">
                                          <p:val>
                                            <p:fltVal val="0"/>
                                          </p:val>
                                        </p:tav>
                                        <p:tav tm="100000">
                                          <p:val>
                                            <p:strVal val="#ppt_w"/>
                                          </p:val>
                                        </p:tav>
                                      </p:tavLst>
                                    </p:anim>
                                    <p:anim calcmode="lin" valueType="num">
                                      <p:cBhvr>
                                        <p:cTn id="13" dur="1000" fill="hold"/>
                                        <p:tgtEl>
                                          <p:spTgt spid="155656"/>
                                        </p:tgtEl>
                                        <p:attrNameLst>
                                          <p:attrName>ppt_h</p:attrName>
                                        </p:attrNameLst>
                                      </p:cBhvr>
                                      <p:tavLst>
                                        <p:tav tm="0">
                                          <p:val>
                                            <p:fltVal val="0"/>
                                          </p:val>
                                        </p:tav>
                                        <p:tav tm="100000">
                                          <p:val>
                                            <p:strVal val="#ppt_h"/>
                                          </p:val>
                                        </p:tav>
                                      </p:tavLst>
                                    </p:anim>
                                    <p:anim calcmode="lin" valueType="num">
                                      <p:cBhvr>
                                        <p:cTn id="14" dur="1000" fill="hold"/>
                                        <p:tgtEl>
                                          <p:spTgt spid="15565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556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155658"/>
                                        </p:tgtEl>
                                        <p:attrNameLst>
                                          <p:attrName>style.visibility</p:attrName>
                                        </p:attrNameLst>
                                      </p:cBhvr>
                                      <p:to>
                                        <p:strVal val="visible"/>
                                      </p:to>
                                    </p:set>
                                    <p:anim calcmode="lin" valueType="num">
                                      <p:cBhvr>
                                        <p:cTn id="20" dur="1000" fill="hold"/>
                                        <p:tgtEl>
                                          <p:spTgt spid="155658"/>
                                        </p:tgtEl>
                                        <p:attrNameLst>
                                          <p:attrName>ppt_w</p:attrName>
                                        </p:attrNameLst>
                                      </p:cBhvr>
                                      <p:tavLst>
                                        <p:tav tm="0">
                                          <p:val>
                                            <p:fltVal val="0"/>
                                          </p:val>
                                        </p:tav>
                                        <p:tav tm="100000">
                                          <p:val>
                                            <p:strVal val="#ppt_w"/>
                                          </p:val>
                                        </p:tav>
                                      </p:tavLst>
                                    </p:anim>
                                    <p:anim calcmode="lin" valueType="num">
                                      <p:cBhvr>
                                        <p:cTn id="21" dur="1000" fill="hold"/>
                                        <p:tgtEl>
                                          <p:spTgt spid="155658"/>
                                        </p:tgtEl>
                                        <p:attrNameLst>
                                          <p:attrName>ppt_h</p:attrName>
                                        </p:attrNameLst>
                                      </p:cBhvr>
                                      <p:tavLst>
                                        <p:tav tm="0">
                                          <p:val>
                                            <p:fltVal val="0"/>
                                          </p:val>
                                        </p:tav>
                                        <p:tav tm="100000">
                                          <p:val>
                                            <p:strVal val="#ppt_h"/>
                                          </p:val>
                                        </p:tav>
                                      </p:tavLst>
                                    </p:anim>
                                    <p:anim calcmode="lin" valueType="num">
                                      <p:cBhvr>
                                        <p:cTn id="22" dur="1000" fill="hold"/>
                                        <p:tgtEl>
                                          <p:spTgt spid="15565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556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07EC32F8-0C12-4E81-8BFD-4C25EC68810B}" type="slidenum">
              <a:rPr lang="en-US"/>
              <a:pPr/>
              <a:t>11</a:t>
            </a:fld>
            <a:endParaRPr lang="en-US"/>
          </a:p>
        </p:txBody>
      </p:sp>
      <p:sp>
        <p:nvSpPr>
          <p:cNvPr id="123906" name="Rectangle 2"/>
          <p:cNvSpPr>
            <a:spLocks noGrp="1" noChangeArrowheads="1"/>
          </p:cNvSpPr>
          <p:nvPr>
            <p:ph type="title"/>
          </p:nvPr>
        </p:nvSpPr>
        <p:spPr/>
        <p:txBody>
          <a:bodyPr/>
          <a:lstStyle/>
          <a:p>
            <a:r>
              <a:rPr lang="en-GB"/>
              <a:t>Measuring the ‘Fit’ of the Model</a:t>
            </a:r>
          </a:p>
        </p:txBody>
      </p:sp>
      <p:sp>
        <p:nvSpPr>
          <p:cNvPr id="123907" name="Rectangle 3"/>
          <p:cNvSpPr>
            <a:spLocks noGrp="1" noChangeArrowheads="1"/>
          </p:cNvSpPr>
          <p:nvPr>
            <p:ph type="body" idx="1"/>
          </p:nvPr>
        </p:nvSpPr>
        <p:spPr>
          <a:xfrm>
            <a:off x="1142977" y="1892300"/>
            <a:ext cx="7543824" cy="4233863"/>
          </a:xfrm>
        </p:spPr>
        <p:txBody>
          <a:bodyPr/>
          <a:lstStyle/>
          <a:p>
            <a:r>
              <a:rPr lang="en-GB" dirty="0"/>
              <a:t>The mean is a </a:t>
            </a:r>
            <a:r>
              <a:rPr lang="en-GB" i="1" dirty="0"/>
              <a:t>model</a:t>
            </a:r>
            <a:r>
              <a:rPr lang="en-GB" dirty="0"/>
              <a:t> of what happens in the real world: the </a:t>
            </a:r>
            <a:r>
              <a:rPr lang="en-GB" i="1" dirty="0"/>
              <a:t>typical</a:t>
            </a:r>
            <a:r>
              <a:rPr lang="en-GB" dirty="0"/>
              <a:t> </a:t>
            </a:r>
            <a:r>
              <a:rPr lang="en-GB" dirty="0" smtClean="0"/>
              <a:t>score.</a:t>
            </a:r>
            <a:endParaRPr lang="en-GB" dirty="0"/>
          </a:p>
          <a:p>
            <a:r>
              <a:rPr lang="en-GB" dirty="0"/>
              <a:t>It is not a perfect representation of the </a:t>
            </a:r>
            <a:r>
              <a:rPr lang="en-GB" dirty="0" smtClean="0"/>
              <a:t>data.</a:t>
            </a:r>
            <a:endParaRPr lang="en-GB" dirty="0"/>
          </a:p>
          <a:p>
            <a:r>
              <a:rPr lang="en-GB" dirty="0"/>
              <a:t>How can we assess how well the mean represents reality?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dissolve">
                                      <p:cBhvr>
                                        <p:cTn id="7" dur="500"/>
                                        <p:tgtEl>
                                          <p:spTgt spid="123906"/>
                                        </p:tgtEl>
                                      </p:cBhvr>
                                    </p:animEffect>
                                  </p:childTnLst>
                                </p:cTn>
                              </p:par>
                            </p:childTnLst>
                          </p:cTn>
                        </p:par>
                        <p:par>
                          <p:cTn id="8" fill="hold">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123907">
                                            <p:txEl>
                                              <p:pRg st="0" end="0"/>
                                            </p:txEl>
                                          </p:spTgt>
                                        </p:tgtEl>
                                        <p:attrNameLst>
                                          <p:attrName>style.visibility</p:attrName>
                                        </p:attrNameLst>
                                      </p:cBhvr>
                                      <p:to>
                                        <p:strVal val="visible"/>
                                      </p:to>
                                    </p:set>
                                    <p:animEffect transition="in" filter="dissolve">
                                      <p:cBhvr>
                                        <p:cTn id="11" dur="500"/>
                                        <p:tgtEl>
                                          <p:spTgt spid="123907">
                                            <p:txEl>
                                              <p:pRg st="0" end="0"/>
                                            </p:txEl>
                                          </p:spTgt>
                                        </p:tgtEl>
                                      </p:cBhvr>
                                    </p:animEffect>
                                  </p:childTnLst>
                                </p:cTn>
                              </p:par>
                            </p:childTnLst>
                          </p:cTn>
                        </p:par>
                        <p:par>
                          <p:cTn id="12" fill="hold">
                            <p:stCondLst>
                              <p:cond delay="3000"/>
                            </p:stCondLst>
                            <p:childTnLst>
                              <p:par>
                                <p:cTn id="13" presetID="9" presetClass="entr" presetSubtype="0" fill="hold" grpId="0" nodeType="afterEffect">
                                  <p:stCondLst>
                                    <p:cond delay="2000"/>
                                  </p:stCondLst>
                                  <p:childTnLst>
                                    <p:set>
                                      <p:cBhvr>
                                        <p:cTn id="14" dur="1" fill="hold">
                                          <p:stCondLst>
                                            <p:cond delay="0"/>
                                          </p:stCondLst>
                                        </p:cTn>
                                        <p:tgtEl>
                                          <p:spTgt spid="123907">
                                            <p:txEl>
                                              <p:pRg st="1" end="1"/>
                                            </p:txEl>
                                          </p:spTgt>
                                        </p:tgtEl>
                                        <p:attrNameLst>
                                          <p:attrName>style.visibility</p:attrName>
                                        </p:attrNameLst>
                                      </p:cBhvr>
                                      <p:to>
                                        <p:strVal val="visible"/>
                                      </p:to>
                                    </p:set>
                                    <p:animEffect transition="in" filter="dissolve">
                                      <p:cBhvr>
                                        <p:cTn id="15" dur="500"/>
                                        <p:tgtEl>
                                          <p:spTgt spid="123907">
                                            <p:txEl>
                                              <p:pRg st="1" end="1"/>
                                            </p:txEl>
                                          </p:spTgt>
                                        </p:tgtEl>
                                      </p:cBhvr>
                                    </p:animEffect>
                                  </p:childTnLst>
                                </p:cTn>
                              </p:par>
                            </p:childTnLst>
                          </p:cTn>
                        </p:par>
                        <p:par>
                          <p:cTn id="16" fill="hold">
                            <p:stCondLst>
                              <p:cond delay="5500"/>
                            </p:stCondLst>
                            <p:childTnLst>
                              <p:par>
                                <p:cTn id="17" presetID="9" presetClass="entr" presetSubtype="0" fill="hold" grpId="0" nodeType="afterEffect">
                                  <p:stCondLst>
                                    <p:cond delay="2000"/>
                                  </p:stCondLst>
                                  <p:childTnLst>
                                    <p:set>
                                      <p:cBhvr>
                                        <p:cTn id="18" dur="1" fill="hold">
                                          <p:stCondLst>
                                            <p:cond delay="0"/>
                                          </p:stCondLst>
                                        </p:cTn>
                                        <p:tgtEl>
                                          <p:spTgt spid="123907">
                                            <p:txEl>
                                              <p:pRg st="2" end="2"/>
                                            </p:txEl>
                                          </p:spTgt>
                                        </p:tgtEl>
                                        <p:attrNameLst>
                                          <p:attrName>style.visibility</p:attrName>
                                        </p:attrNameLst>
                                      </p:cBhvr>
                                      <p:to>
                                        <p:strVal val="visible"/>
                                      </p:to>
                                    </p:set>
                                    <p:animEffect transition="in" filter="dissolve">
                                      <p:cBhvr>
                                        <p:cTn id="19" dur="500"/>
                                        <p:tgtEl>
                                          <p:spTgt spid="123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P spid="123907" grpId="0" build="p" autoUpdateAnimBg="0" advAuto="2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Slide </a:t>
            </a:r>
            <a:fld id="{A96DBBCD-8A66-4991-B328-2D9CB7C9B541}" type="slidenum">
              <a:rPr lang="en-US"/>
              <a:pPr/>
              <a:t>12</a:t>
            </a:fld>
            <a:endParaRPr lang="en-US"/>
          </a:p>
        </p:txBody>
      </p:sp>
      <p:sp>
        <p:nvSpPr>
          <p:cNvPr id="147460" name="Rectangle 4"/>
          <p:cNvSpPr>
            <a:spLocks noGrp="1" noChangeArrowheads="1"/>
          </p:cNvSpPr>
          <p:nvPr>
            <p:ph type="title"/>
          </p:nvPr>
        </p:nvSpPr>
        <p:spPr/>
        <p:txBody>
          <a:bodyPr/>
          <a:lstStyle/>
          <a:p>
            <a:r>
              <a:rPr lang="en-GB"/>
              <a:t>A Perfect Fit</a:t>
            </a:r>
            <a:endParaRPr lang="en-US"/>
          </a:p>
        </p:txBody>
      </p:sp>
      <p:sp>
        <p:nvSpPr>
          <p:cNvPr id="147462" name="Line 6"/>
          <p:cNvSpPr>
            <a:spLocks noChangeShapeType="1"/>
          </p:cNvSpPr>
          <p:nvPr/>
        </p:nvSpPr>
        <p:spPr bwMode="auto">
          <a:xfrm>
            <a:off x="2755900" y="2066925"/>
            <a:ext cx="5257800" cy="0"/>
          </a:xfrm>
          <a:prstGeom prst="line">
            <a:avLst/>
          </a:prstGeom>
          <a:noFill/>
          <a:ln w="28575">
            <a:solidFill>
              <a:srgbClr val="333399"/>
            </a:solidFill>
            <a:round/>
            <a:headEnd/>
            <a:tailEnd/>
          </a:ln>
          <a:effectLst/>
        </p:spPr>
        <p:txBody>
          <a:bodyPr/>
          <a:lstStyle/>
          <a:p>
            <a:endParaRPr lang="en-GB"/>
          </a:p>
        </p:txBody>
      </p:sp>
      <p:graphicFrame>
        <p:nvGraphicFramePr>
          <p:cNvPr id="147463" name="Object 7"/>
          <p:cNvGraphicFramePr>
            <a:graphicFrameLocks noChangeAspect="1"/>
          </p:cNvGraphicFramePr>
          <p:nvPr/>
        </p:nvGraphicFramePr>
        <p:xfrm>
          <a:off x="2016125" y="1028700"/>
          <a:ext cx="6378575" cy="4751388"/>
        </p:xfrm>
        <a:graphic>
          <a:graphicData uri="http://schemas.openxmlformats.org/presentationml/2006/ole">
            <p:oleObj spid="_x0000_s7174" name="Chart" r:id="rId3" imgW="6095872" imgH="4067265" progId="MSGraph.Chart.8">
              <p:embed followColorScheme="full"/>
            </p:oleObj>
          </a:graphicData>
        </a:graphic>
      </p:graphicFrame>
      <p:sp>
        <p:nvSpPr>
          <p:cNvPr id="147464" name="Text Box 8"/>
          <p:cNvSpPr txBox="1">
            <a:spLocks noChangeArrowheads="1"/>
          </p:cNvSpPr>
          <p:nvPr/>
        </p:nvSpPr>
        <p:spPr bwMode="auto">
          <a:xfrm>
            <a:off x="4494213" y="5551488"/>
            <a:ext cx="1487487" cy="457200"/>
          </a:xfrm>
          <a:prstGeom prst="rect">
            <a:avLst/>
          </a:prstGeom>
          <a:noFill/>
          <a:ln w="9525">
            <a:noFill/>
            <a:miter lim="800000"/>
            <a:headEnd/>
            <a:tailEnd/>
          </a:ln>
          <a:effectLst/>
        </p:spPr>
        <p:txBody>
          <a:bodyPr>
            <a:spAutoFit/>
          </a:bodyPr>
          <a:lstStyle/>
          <a:p>
            <a:pPr algn="ctr" eaLnBrk="0" hangingPunct="0">
              <a:spcBef>
                <a:spcPct val="50000"/>
              </a:spcBef>
            </a:pPr>
            <a:r>
              <a:rPr lang="en-GB" sz="2400">
                <a:solidFill>
                  <a:srgbClr val="FF0066"/>
                </a:solidFill>
                <a:effectLst>
                  <a:outerShdw blurRad="38100" dist="38100" dir="2700000" algn="tl">
                    <a:srgbClr val="C0C0C0"/>
                  </a:outerShdw>
                </a:effectLst>
                <a:latin typeface="Trebuchet MS" pitchFamily="34" charset="0"/>
              </a:rPr>
              <a:t>Rater</a:t>
            </a:r>
          </a:p>
        </p:txBody>
      </p:sp>
      <p:sp>
        <p:nvSpPr>
          <p:cNvPr id="147465" name="Text Box 9"/>
          <p:cNvSpPr txBox="1">
            <a:spLocks noChangeArrowheads="1"/>
          </p:cNvSpPr>
          <p:nvPr/>
        </p:nvSpPr>
        <p:spPr bwMode="auto">
          <a:xfrm rot="-10800000">
            <a:off x="1466850" y="1220788"/>
            <a:ext cx="549275" cy="3857625"/>
          </a:xfrm>
          <a:prstGeom prst="rect">
            <a:avLst/>
          </a:prstGeom>
          <a:noFill/>
          <a:ln w="9525">
            <a:noFill/>
            <a:miter lim="800000"/>
            <a:headEnd/>
            <a:tailEnd/>
          </a:ln>
          <a:effectLst/>
        </p:spPr>
        <p:txBody>
          <a:bodyPr vert="eaVert">
            <a:spAutoFit/>
          </a:bodyPr>
          <a:lstStyle/>
          <a:p>
            <a:pPr algn="ctr" eaLnBrk="0" hangingPunct="0">
              <a:spcBef>
                <a:spcPct val="50000"/>
              </a:spcBef>
            </a:pPr>
            <a:r>
              <a:rPr lang="en-GB" sz="2400">
                <a:solidFill>
                  <a:srgbClr val="FF0066"/>
                </a:solidFill>
                <a:latin typeface="Trebuchet MS" pitchFamily="34" charset="0"/>
              </a:rPr>
              <a:t>Rating (out of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dissolve">
                                      <p:cBhvr>
                                        <p:cTn id="7" dur="500"/>
                                        <p:tgtEl>
                                          <p:spTgt spid="14746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7463"/>
                                        </p:tgtEl>
                                        <p:attrNameLst>
                                          <p:attrName>style.visibility</p:attrName>
                                        </p:attrNameLst>
                                      </p:cBhvr>
                                      <p:to>
                                        <p:strVal val="visible"/>
                                      </p:to>
                                    </p:set>
                                    <p:animEffect transition="in" filter="dissolve">
                                      <p:cBhvr>
                                        <p:cTn id="11" dur="500"/>
                                        <p:tgtEl>
                                          <p:spTgt spid="14746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7463"/>
                                        </p:tgtEl>
                                        <p:attrNameLst>
                                          <p:attrName>style.visibility</p:attrName>
                                        </p:attrNameLst>
                                      </p:cBhvr>
                                      <p:to>
                                        <p:strVal val="visible"/>
                                      </p:to>
                                    </p:set>
                                    <p:animEffect transition="in" filter="dissolve">
                                      <p:cBhvr>
                                        <p:cTn id="15" dur="500"/>
                                        <p:tgtEl>
                                          <p:spTgt spid="147463"/>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7463"/>
                                        </p:tgtEl>
                                        <p:attrNameLst>
                                          <p:attrName>style.visibility</p:attrName>
                                        </p:attrNameLst>
                                      </p:cBhvr>
                                      <p:to>
                                        <p:strVal val="visible"/>
                                      </p:to>
                                    </p:set>
                                    <p:animEffect transition="in" filter="dissolve">
                                      <p:cBhvr>
                                        <p:cTn id="19" dur="500"/>
                                        <p:tgtEl>
                                          <p:spTgt spid="147463"/>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47463"/>
                                        </p:tgtEl>
                                        <p:attrNameLst>
                                          <p:attrName>style.visibility</p:attrName>
                                        </p:attrNameLst>
                                      </p:cBhvr>
                                      <p:to>
                                        <p:strVal val="visible"/>
                                      </p:to>
                                    </p:set>
                                    <p:animEffect transition="in" filter="dissolve">
                                      <p:cBhvr>
                                        <p:cTn id="23" dur="500"/>
                                        <p:tgtEl>
                                          <p:spTgt spid="147463"/>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47463"/>
                                        </p:tgtEl>
                                        <p:attrNameLst>
                                          <p:attrName>style.visibility</p:attrName>
                                        </p:attrNameLst>
                                      </p:cBhvr>
                                      <p:to>
                                        <p:strVal val="visible"/>
                                      </p:to>
                                    </p:set>
                                    <p:animEffect transition="in" filter="dissolve">
                                      <p:cBhvr>
                                        <p:cTn id="27" dur="500"/>
                                        <p:tgtEl>
                                          <p:spTgt spid="147463"/>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47463"/>
                                        </p:tgtEl>
                                        <p:attrNameLst>
                                          <p:attrName>style.visibility</p:attrName>
                                        </p:attrNameLst>
                                      </p:cBhvr>
                                      <p:to>
                                        <p:strVal val="visible"/>
                                      </p:to>
                                    </p:set>
                                    <p:animEffect transition="in" filter="dissolve">
                                      <p:cBhvr>
                                        <p:cTn id="31" dur="500"/>
                                        <p:tgtEl>
                                          <p:spTgt spid="147463"/>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47464"/>
                                        </p:tgtEl>
                                        <p:attrNameLst>
                                          <p:attrName>style.visibility</p:attrName>
                                        </p:attrNameLst>
                                      </p:cBhvr>
                                      <p:to>
                                        <p:strVal val="visible"/>
                                      </p:to>
                                    </p:set>
                                    <p:animEffect transition="in" filter="dissolve">
                                      <p:cBhvr>
                                        <p:cTn id="35" dur="500"/>
                                        <p:tgtEl>
                                          <p:spTgt spid="147464"/>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47465"/>
                                        </p:tgtEl>
                                        <p:attrNameLst>
                                          <p:attrName>style.visibility</p:attrName>
                                        </p:attrNameLst>
                                      </p:cBhvr>
                                      <p:to>
                                        <p:strVal val="visible"/>
                                      </p:to>
                                    </p:set>
                                    <p:animEffect transition="in" filter="dissolve">
                                      <p:cBhvr>
                                        <p:cTn id="39" dur="500"/>
                                        <p:tgtEl>
                                          <p:spTgt spid="14746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7462"/>
                                        </p:tgtEl>
                                        <p:attrNameLst>
                                          <p:attrName>style.visibility</p:attrName>
                                        </p:attrNameLst>
                                      </p:cBhvr>
                                      <p:to>
                                        <p:strVal val="visible"/>
                                      </p:to>
                                    </p:set>
                                    <p:animEffect transition="in" filter="wipe(left)">
                                      <p:cBhvr>
                                        <p:cTn id="44" dur="500"/>
                                        <p:tgtEl>
                                          <p:spTgt spid="147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P spid="147462" grpId="0" animBg="1"/>
      <p:bldOleChart spid="147463" grpId="0" bld="category"/>
      <p:bldP spid="147464" grpId="0" autoUpdateAnimBg="0"/>
      <p:bldP spid="14746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Slide </a:t>
            </a:r>
            <a:fld id="{3EAEB533-2639-473E-99FB-7AECA3935226}" type="slidenum">
              <a:rPr lang="en-US"/>
              <a:pPr/>
              <a:t>13</a:t>
            </a:fld>
            <a:endParaRPr lang="en-US"/>
          </a:p>
        </p:txBody>
      </p:sp>
      <p:sp>
        <p:nvSpPr>
          <p:cNvPr id="125954" name="Rectangle 2"/>
          <p:cNvSpPr>
            <a:spLocks noGrp="1" noChangeArrowheads="1"/>
          </p:cNvSpPr>
          <p:nvPr>
            <p:ph type="title"/>
          </p:nvPr>
        </p:nvSpPr>
        <p:spPr>
          <a:xfrm>
            <a:off x="1727200" y="300038"/>
            <a:ext cx="6702425" cy="1143000"/>
          </a:xfrm>
        </p:spPr>
        <p:txBody>
          <a:bodyPr/>
          <a:lstStyle/>
          <a:p>
            <a:r>
              <a:rPr lang="en-GB"/>
              <a:t>Calculating ‘Error’</a:t>
            </a:r>
          </a:p>
        </p:txBody>
      </p:sp>
      <p:sp>
        <p:nvSpPr>
          <p:cNvPr id="125955" name="Rectangle 3"/>
          <p:cNvSpPr>
            <a:spLocks noGrp="1" noChangeArrowheads="1"/>
          </p:cNvSpPr>
          <p:nvPr>
            <p:ph type="body" idx="1"/>
          </p:nvPr>
        </p:nvSpPr>
        <p:spPr>
          <a:xfrm>
            <a:off x="1357290" y="1376363"/>
            <a:ext cx="7189810" cy="3214687"/>
          </a:xfrm>
        </p:spPr>
        <p:txBody>
          <a:bodyPr/>
          <a:lstStyle/>
          <a:p>
            <a:pPr>
              <a:lnSpc>
                <a:spcPct val="90000"/>
              </a:lnSpc>
              <a:spcBef>
                <a:spcPct val="30000"/>
              </a:spcBef>
              <a:spcAft>
                <a:spcPct val="30000"/>
              </a:spcAft>
            </a:pPr>
            <a:r>
              <a:rPr lang="en-GB" dirty="0"/>
              <a:t>A deviation is the difference between the mean and an actual data point.</a:t>
            </a:r>
          </a:p>
          <a:p>
            <a:pPr>
              <a:lnSpc>
                <a:spcPct val="90000"/>
              </a:lnSpc>
              <a:spcBef>
                <a:spcPct val="30000"/>
              </a:spcBef>
              <a:spcAft>
                <a:spcPct val="30000"/>
              </a:spcAft>
            </a:pPr>
            <a:r>
              <a:rPr lang="en-GB" dirty="0"/>
              <a:t>Deviations can be calculated by taking each score and subtracting the mean from it:</a:t>
            </a:r>
          </a:p>
        </p:txBody>
      </p:sp>
      <p:graphicFrame>
        <p:nvGraphicFramePr>
          <p:cNvPr id="125956" name="Object 4"/>
          <p:cNvGraphicFramePr>
            <a:graphicFrameLocks noChangeAspect="1"/>
          </p:cNvGraphicFramePr>
          <p:nvPr/>
        </p:nvGraphicFramePr>
        <p:xfrm>
          <a:off x="2601913" y="4832350"/>
          <a:ext cx="4475162" cy="852488"/>
        </p:xfrm>
        <a:graphic>
          <a:graphicData uri="http://schemas.openxmlformats.org/presentationml/2006/ole">
            <p:oleObj spid="_x0000_s8198" name="Equation" r:id="rId4" imgW="118080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dissolve">
                                      <p:cBhvr>
                                        <p:cTn id="7" dur="500"/>
                                        <p:tgtEl>
                                          <p:spTgt spid="1259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5">
                                            <p:txEl>
                                              <p:pRg st="0" end="0"/>
                                            </p:txEl>
                                          </p:spTgt>
                                        </p:tgtEl>
                                        <p:attrNameLst>
                                          <p:attrName>style.visibility</p:attrName>
                                        </p:attrNameLst>
                                      </p:cBhvr>
                                      <p:to>
                                        <p:strVal val="visible"/>
                                      </p:to>
                                    </p:set>
                                    <p:animEffect transition="in" filter="dissolve">
                                      <p:cBhvr>
                                        <p:cTn id="12" dur="500"/>
                                        <p:tgtEl>
                                          <p:spTgt spid="1259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5955">
                                            <p:txEl>
                                              <p:pRg st="1" end="1"/>
                                            </p:txEl>
                                          </p:spTgt>
                                        </p:tgtEl>
                                        <p:attrNameLst>
                                          <p:attrName>style.visibility</p:attrName>
                                        </p:attrNameLst>
                                      </p:cBhvr>
                                      <p:to>
                                        <p:strVal val="visible"/>
                                      </p:to>
                                    </p:set>
                                    <p:animEffect transition="in" filter="dissolve">
                                      <p:cBhvr>
                                        <p:cTn id="17" dur="500"/>
                                        <p:tgtEl>
                                          <p:spTgt spid="1259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125956"/>
                                        </p:tgtEl>
                                        <p:attrNameLst>
                                          <p:attrName>style.visibility</p:attrName>
                                        </p:attrNameLst>
                                      </p:cBhvr>
                                      <p:to>
                                        <p:strVal val="visible"/>
                                      </p:to>
                                    </p:set>
                                    <p:anim calcmode="lin" valueType="num">
                                      <p:cBhvr>
                                        <p:cTn id="22" dur="1000" fill="hold"/>
                                        <p:tgtEl>
                                          <p:spTgt spid="125956"/>
                                        </p:tgtEl>
                                        <p:attrNameLst>
                                          <p:attrName>ppt_w</p:attrName>
                                        </p:attrNameLst>
                                      </p:cBhvr>
                                      <p:tavLst>
                                        <p:tav tm="0">
                                          <p:val>
                                            <p:fltVal val="0"/>
                                          </p:val>
                                        </p:tav>
                                        <p:tav tm="100000">
                                          <p:val>
                                            <p:strVal val="#ppt_w"/>
                                          </p:val>
                                        </p:tav>
                                      </p:tavLst>
                                    </p:anim>
                                    <p:anim calcmode="lin" valueType="num">
                                      <p:cBhvr>
                                        <p:cTn id="23" dur="1000" fill="hold"/>
                                        <p:tgtEl>
                                          <p:spTgt spid="125956"/>
                                        </p:tgtEl>
                                        <p:attrNameLst>
                                          <p:attrName>ppt_h</p:attrName>
                                        </p:attrNameLst>
                                      </p:cBhvr>
                                      <p:tavLst>
                                        <p:tav tm="0">
                                          <p:val>
                                            <p:fltVal val="0"/>
                                          </p:val>
                                        </p:tav>
                                        <p:tav tm="100000">
                                          <p:val>
                                            <p:strVal val="#ppt_h"/>
                                          </p:val>
                                        </p:tav>
                                      </p:tavLst>
                                    </p:anim>
                                    <p:anim calcmode="lin" valueType="num">
                                      <p:cBhvr>
                                        <p:cTn id="24" dur="1000" fill="hold"/>
                                        <p:tgtEl>
                                          <p:spTgt spid="12595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59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utoUpdateAnimBg="0"/>
      <p:bldP spid="12595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2"/>
          <p:cNvSpPr>
            <a:spLocks noGrp="1"/>
          </p:cNvSpPr>
          <p:nvPr>
            <p:ph type="dt" sz="half" idx="10"/>
          </p:nvPr>
        </p:nvSpPr>
        <p:spPr/>
        <p:txBody>
          <a:bodyPr/>
          <a:lstStyle/>
          <a:p>
            <a:r>
              <a:rPr lang="en-US"/>
              <a:t>Slide </a:t>
            </a:r>
            <a:fld id="{194E47E1-9F9F-4EAE-BFCD-5112442DAD25}" type="slidenum">
              <a:rPr lang="en-US"/>
              <a:pPr/>
              <a:t>14</a:t>
            </a:fld>
            <a:endParaRPr lang="en-US"/>
          </a:p>
        </p:txBody>
      </p:sp>
      <p:pic>
        <p:nvPicPr>
          <p:cNvPr id="9219" name="Picture 3"/>
          <p:cNvPicPr>
            <a:picLocks noChangeAspect="1" noChangeArrowheads="1"/>
          </p:cNvPicPr>
          <p:nvPr/>
        </p:nvPicPr>
        <p:blipFill>
          <a:blip r:embed="rId2" cstate="print"/>
          <a:srcRect/>
          <a:stretch>
            <a:fillRect/>
          </a:stretch>
        </p:blipFill>
        <p:spPr bwMode="auto">
          <a:xfrm>
            <a:off x="928662" y="1420110"/>
            <a:ext cx="8215338" cy="4013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Slide </a:t>
            </a:r>
            <a:fld id="{AA13E4AA-D276-4D03-A4A5-F592AB1E324D}" type="slidenum">
              <a:rPr lang="en-US"/>
              <a:pPr>
                <a:defRPr/>
              </a:pPr>
              <a:t>15</a:t>
            </a:fld>
            <a:endParaRPr lang="en-US"/>
          </a:p>
        </p:txBody>
      </p:sp>
      <p:sp>
        <p:nvSpPr>
          <p:cNvPr id="129026" name="Rectangle 2"/>
          <p:cNvSpPr>
            <a:spLocks noGrp="1" noChangeArrowheads="1"/>
          </p:cNvSpPr>
          <p:nvPr>
            <p:ph type="title"/>
          </p:nvPr>
        </p:nvSpPr>
        <p:spPr>
          <a:xfrm>
            <a:off x="1336675" y="196850"/>
            <a:ext cx="7150100" cy="1143000"/>
          </a:xfrm>
        </p:spPr>
        <p:txBody>
          <a:bodyPr/>
          <a:lstStyle/>
          <a:p>
            <a:pPr eaLnBrk="1" hangingPunct="1"/>
            <a:r>
              <a:rPr lang="en-GB" smtClean="0"/>
              <a:t>Use the Total Error?</a:t>
            </a:r>
          </a:p>
        </p:txBody>
      </p:sp>
      <p:sp>
        <p:nvSpPr>
          <p:cNvPr id="129027" name="Rectangle 3"/>
          <p:cNvSpPr>
            <a:spLocks noGrp="1" noChangeArrowheads="1"/>
          </p:cNvSpPr>
          <p:nvPr>
            <p:ph type="body" idx="1"/>
          </p:nvPr>
        </p:nvSpPr>
        <p:spPr>
          <a:xfrm>
            <a:off x="1562100" y="1273175"/>
            <a:ext cx="6896100" cy="1238250"/>
          </a:xfrm>
        </p:spPr>
        <p:txBody>
          <a:bodyPr/>
          <a:lstStyle/>
          <a:p>
            <a:pPr eaLnBrk="1" hangingPunct="1"/>
            <a:r>
              <a:rPr lang="en-GB" sz="2800" smtClean="0"/>
              <a:t>We could just take the error between the mean and the data and add them.</a:t>
            </a:r>
          </a:p>
        </p:txBody>
      </p:sp>
      <p:graphicFrame>
        <p:nvGraphicFramePr>
          <p:cNvPr id="129029" name="Object 5"/>
          <p:cNvGraphicFramePr>
            <a:graphicFrameLocks noChangeAspect="1"/>
          </p:cNvGraphicFramePr>
          <p:nvPr/>
        </p:nvGraphicFramePr>
        <p:xfrm>
          <a:off x="3433763" y="5715000"/>
          <a:ext cx="2311400" cy="612775"/>
        </p:xfrm>
        <a:graphic>
          <a:graphicData uri="http://schemas.openxmlformats.org/presentationml/2006/ole">
            <p:oleObj spid="_x0000_s20486" name="Equation" r:id="rId3" imgW="951857" imgH="253939" progId="Equation.3">
              <p:embed/>
            </p:oleObj>
          </a:graphicData>
        </a:graphic>
      </p:graphicFrame>
      <p:graphicFrame>
        <p:nvGraphicFramePr>
          <p:cNvPr id="7" name="Table 6"/>
          <p:cNvGraphicFramePr>
            <a:graphicFrameLocks noGrp="1"/>
          </p:cNvGraphicFramePr>
          <p:nvPr/>
        </p:nvGraphicFramePr>
        <p:xfrm>
          <a:off x="2565400" y="2273300"/>
          <a:ext cx="4476750" cy="3302003"/>
        </p:xfrm>
        <a:graphic>
          <a:graphicData uri="http://schemas.openxmlformats.org/drawingml/2006/table">
            <a:tbl>
              <a:tblPr firstRow="1" bandRow="1">
                <a:tableStyleId>{21E4AEA4-8DFA-4A89-87EB-49C32662AFE0}</a:tableStyleId>
              </a:tblPr>
              <a:tblGrid>
                <a:gridCol w="1492250"/>
                <a:gridCol w="1492250"/>
                <a:gridCol w="1492250"/>
              </a:tblGrid>
              <a:tr h="737681">
                <a:tc>
                  <a:txBody>
                    <a:bodyPr/>
                    <a:lstStyle/>
                    <a:p>
                      <a:pPr algn="ctr"/>
                      <a:r>
                        <a:rPr lang="en-GB" dirty="0" smtClean="0"/>
                        <a:t>Score</a:t>
                      </a:r>
                      <a:endParaRPr lang="en-GB" dirty="0"/>
                    </a:p>
                  </a:txBody>
                  <a:tcPr anchor="ctr"/>
                </a:tc>
                <a:tc>
                  <a:txBody>
                    <a:bodyPr/>
                    <a:lstStyle/>
                    <a:p>
                      <a:pPr algn="ctr"/>
                      <a:r>
                        <a:rPr lang="en-GB" dirty="0" smtClean="0"/>
                        <a:t>Mean </a:t>
                      </a:r>
                      <a:endParaRPr lang="en-GB" dirty="0"/>
                    </a:p>
                  </a:txBody>
                  <a:tcPr anchor="ctr"/>
                </a:tc>
                <a:tc>
                  <a:txBody>
                    <a:bodyPr/>
                    <a:lstStyle/>
                    <a:p>
                      <a:pPr algn="ctr"/>
                      <a:r>
                        <a:rPr lang="en-GB" dirty="0" smtClean="0"/>
                        <a:t>Deviation</a:t>
                      </a:r>
                      <a:endParaRPr lang="en-GB" dirty="0"/>
                    </a:p>
                  </a:txBody>
                  <a:tcPr anchor="ctr"/>
                </a:tc>
              </a:tr>
              <a:tr h="427387">
                <a:tc>
                  <a:txBody>
                    <a:bodyPr/>
                    <a:lstStyle/>
                    <a:p>
                      <a:pPr algn="ctr"/>
                      <a:r>
                        <a:rPr lang="en-GB" dirty="0" smtClean="0"/>
                        <a:t>1</a:t>
                      </a:r>
                      <a:endParaRPr lang="en-GB" dirty="0"/>
                    </a:p>
                  </a:txBody>
                  <a:tcPr anchor="ctr"/>
                </a:tc>
                <a:tc>
                  <a:txBody>
                    <a:bodyPr/>
                    <a:lstStyle/>
                    <a:p>
                      <a:pPr algn="ctr"/>
                      <a:r>
                        <a:rPr lang="en-GB" dirty="0" smtClean="0"/>
                        <a:t>2.6</a:t>
                      </a:r>
                      <a:endParaRPr lang="en-GB" dirty="0"/>
                    </a:p>
                  </a:txBody>
                  <a:tcPr anchor="ctr"/>
                </a:tc>
                <a:tc>
                  <a:txBody>
                    <a:bodyPr/>
                    <a:lstStyle/>
                    <a:p>
                      <a:pPr algn="ctr"/>
                      <a:r>
                        <a:rPr lang="en-GB" dirty="0" smtClean="0"/>
                        <a:t>-1.6</a:t>
                      </a:r>
                      <a:endParaRPr lang="en-GB" dirty="0"/>
                    </a:p>
                  </a:txBody>
                  <a:tcPr anchor="ctr"/>
                </a:tc>
              </a:tr>
              <a:tr h="427387">
                <a:tc>
                  <a:txBody>
                    <a:bodyPr/>
                    <a:lstStyle/>
                    <a:p>
                      <a:pPr algn="ctr"/>
                      <a:r>
                        <a:rPr lang="en-GB" dirty="0" smtClean="0"/>
                        <a:t>2</a:t>
                      </a:r>
                      <a:endParaRPr lang="en-GB" dirty="0"/>
                    </a:p>
                  </a:txBody>
                  <a:tcPr anchor="ctr"/>
                </a:tc>
                <a:tc>
                  <a:txBody>
                    <a:bodyPr/>
                    <a:lstStyle/>
                    <a:p>
                      <a:pPr algn="ctr"/>
                      <a:r>
                        <a:rPr lang="en-GB" dirty="0" smtClean="0"/>
                        <a:t>2.6</a:t>
                      </a:r>
                      <a:endParaRPr lang="en-GB" dirty="0"/>
                    </a:p>
                  </a:txBody>
                  <a:tcPr anchor="ctr"/>
                </a:tc>
                <a:tc>
                  <a:txBody>
                    <a:bodyPr/>
                    <a:lstStyle/>
                    <a:p>
                      <a:pPr algn="ctr"/>
                      <a:r>
                        <a:rPr lang="en-GB" dirty="0" smtClean="0"/>
                        <a:t>-0.6</a:t>
                      </a:r>
                      <a:endParaRPr lang="en-GB" dirty="0"/>
                    </a:p>
                  </a:txBody>
                  <a:tcPr anchor="ctr"/>
                </a:tc>
              </a:tr>
              <a:tr h="427387">
                <a:tc>
                  <a:txBody>
                    <a:bodyPr/>
                    <a:lstStyle/>
                    <a:p>
                      <a:pPr algn="ctr"/>
                      <a:r>
                        <a:rPr lang="en-GB" dirty="0" smtClean="0"/>
                        <a:t>3</a:t>
                      </a:r>
                      <a:endParaRPr lang="en-GB" dirty="0"/>
                    </a:p>
                  </a:txBody>
                  <a:tcPr anchor="ctr"/>
                </a:tc>
                <a:tc>
                  <a:txBody>
                    <a:bodyPr/>
                    <a:lstStyle/>
                    <a:p>
                      <a:pPr algn="ctr"/>
                      <a:r>
                        <a:rPr lang="en-GB" dirty="0" smtClean="0"/>
                        <a:t>2.6</a:t>
                      </a:r>
                      <a:endParaRPr lang="en-GB" dirty="0"/>
                    </a:p>
                  </a:txBody>
                  <a:tcPr anchor="ctr"/>
                </a:tc>
                <a:tc>
                  <a:txBody>
                    <a:bodyPr/>
                    <a:lstStyle/>
                    <a:p>
                      <a:pPr algn="ctr"/>
                      <a:r>
                        <a:rPr lang="en-GB" dirty="0" smtClean="0"/>
                        <a:t>0.4</a:t>
                      </a:r>
                      <a:endParaRPr lang="en-GB" dirty="0"/>
                    </a:p>
                  </a:txBody>
                  <a:tcPr anchor="ctr"/>
                </a:tc>
              </a:tr>
              <a:tr h="427387">
                <a:tc>
                  <a:txBody>
                    <a:bodyPr/>
                    <a:lstStyle/>
                    <a:p>
                      <a:pPr algn="ctr"/>
                      <a:r>
                        <a:rPr lang="en-GB" dirty="0" smtClean="0"/>
                        <a:t>3</a:t>
                      </a:r>
                      <a:endParaRPr lang="en-GB" dirty="0"/>
                    </a:p>
                  </a:txBody>
                  <a:tcPr anchor="ctr"/>
                </a:tc>
                <a:tc>
                  <a:txBody>
                    <a:bodyPr/>
                    <a:lstStyle/>
                    <a:p>
                      <a:pPr algn="ctr"/>
                      <a:r>
                        <a:rPr lang="en-GB" dirty="0" smtClean="0"/>
                        <a:t>2.6</a:t>
                      </a:r>
                      <a:endParaRPr lang="en-GB" dirty="0"/>
                    </a:p>
                  </a:txBody>
                  <a:tcPr anchor="ctr"/>
                </a:tc>
                <a:tc>
                  <a:txBody>
                    <a:bodyPr/>
                    <a:lstStyle/>
                    <a:p>
                      <a:pPr algn="ctr"/>
                      <a:r>
                        <a:rPr lang="en-GB" dirty="0" smtClean="0"/>
                        <a:t>0.4</a:t>
                      </a:r>
                      <a:endParaRPr lang="en-GB" dirty="0"/>
                    </a:p>
                  </a:txBody>
                  <a:tcPr anchor="ctr"/>
                </a:tc>
              </a:tr>
              <a:tr h="427387">
                <a:tc>
                  <a:txBody>
                    <a:bodyPr/>
                    <a:lstStyle/>
                    <a:p>
                      <a:pPr algn="ctr"/>
                      <a:r>
                        <a:rPr lang="en-GB" dirty="0" smtClean="0"/>
                        <a:t>4</a:t>
                      </a:r>
                      <a:endParaRPr lang="en-GB" dirty="0"/>
                    </a:p>
                  </a:txBody>
                  <a:tcPr anchor="ctr"/>
                </a:tc>
                <a:tc>
                  <a:txBody>
                    <a:bodyPr/>
                    <a:lstStyle/>
                    <a:p>
                      <a:pPr algn="ctr"/>
                      <a:r>
                        <a:rPr lang="en-GB" dirty="0" smtClean="0"/>
                        <a:t>2.6</a:t>
                      </a:r>
                      <a:endParaRPr lang="en-GB" dirty="0"/>
                    </a:p>
                  </a:txBody>
                  <a:tcPr anchor="ctr"/>
                </a:tc>
                <a:tc>
                  <a:txBody>
                    <a:bodyPr/>
                    <a:lstStyle/>
                    <a:p>
                      <a:pPr algn="ctr"/>
                      <a:r>
                        <a:rPr lang="en-GB" dirty="0" smtClean="0"/>
                        <a:t>1.4</a:t>
                      </a:r>
                      <a:endParaRPr lang="en-GB" dirty="0"/>
                    </a:p>
                  </a:txBody>
                  <a:tcPr anchor="ctr"/>
                </a:tc>
              </a:tr>
              <a:tr h="427387">
                <a:tc>
                  <a:txBody>
                    <a:bodyPr/>
                    <a:lstStyle/>
                    <a:p>
                      <a:pPr algn="ctr"/>
                      <a:endParaRPr lang="en-GB"/>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Total =</a:t>
                      </a:r>
                    </a:p>
                  </a:txBody>
                  <a:tcPr anchor="ctr"/>
                </a:tc>
                <a:tc>
                  <a:txBody>
                    <a:bodyPr/>
                    <a:lstStyle/>
                    <a:p>
                      <a:pPr algn="ctr"/>
                      <a:r>
                        <a:rPr lang="en-GB" dirty="0" smtClean="0"/>
                        <a:t>0</a:t>
                      </a:r>
                      <a:endParaRPr lang="en-GB" dirty="0"/>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dissolve">
                                      <p:cBhvr>
                                        <p:cTn id="7" dur="500"/>
                                        <p:tgtEl>
                                          <p:spTgt spid="129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7">
                                            <p:txEl>
                                              <p:pRg st="0" end="0"/>
                                            </p:txEl>
                                          </p:spTgt>
                                        </p:tgtEl>
                                        <p:attrNameLst>
                                          <p:attrName>style.visibility</p:attrName>
                                        </p:attrNameLst>
                                      </p:cBhvr>
                                      <p:to>
                                        <p:strVal val="visible"/>
                                      </p:to>
                                    </p:set>
                                    <p:animEffect transition="in" filter="dissolve">
                                      <p:cBhvr>
                                        <p:cTn id="12" dur="500"/>
                                        <p:tgtEl>
                                          <p:spTgt spid="129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129029"/>
                                        </p:tgtEl>
                                        <p:attrNameLst>
                                          <p:attrName>style.visibility</p:attrName>
                                        </p:attrNameLst>
                                      </p:cBhvr>
                                      <p:to>
                                        <p:strVal val="visible"/>
                                      </p:to>
                                    </p:set>
                                    <p:anim calcmode="lin" valueType="num">
                                      <p:cBhvr>
                                        <p:cTn id="17" dur="1000" fill="hold"/>
                                        <p:tgtEl>
                                          <p:spTgt spid="129029"/>
                                        </p:tgtEl>
                                        <p:attrNameLst>
                                          <p:attrName>ppt_w</p:attrName>
                                        </p:attrNameLst>
                                      </p:cBhvr>
                                      <p:tavLst>
                                        <p:tav tm="0">
                                          <p:val>
                                            <p:fltVal val="0"/>
                                          </p:val>
                                        </p:tav>
                                        <p:tav tm="100000">
                                          <p:val>
                                            <p:strVal val="#ppt_w"/>
                                          </p:val>
                                        </p:tav>
                                      </p:tavLst>
                                    </p:anim>
                                    <p:anim calcmode="lin" valueType="num">
                                      <p:cBhvr>
                                        <p:cTn id="18" dur="1000" fill="hold"/>
                                        <p:tgtEl>
                                          <p:spTgt spid="129029"/>
                                        </p:tgtEl>
                                        <p:attrNameLst>
                                          <p:attrName>ppt_h</p:attrName>
                                        </p:attrNameLst>
                                      </p:cBhvr>
                                      <p:tavLst>
                                        <p:tav tm="0">
                                          <p:val>
                                            <p:fltVal val="0"/>
                                          </p:val>
                                        </p:tav>
                                        <p:tav tm="100000">
                                          <p:val>
                                            <p:strVal val="#ppt_h"/>
                                          </p:val>
                                        </p:tav>
                                      </p:tavLst>
                                    </p:anim>
                                    <p:anim calcmode="lin" valueType="num">
                                      <p:cBhvr>
                                        <p:cTn id="19" dur="1000" fill="hold"/>
                                        <p:tgtEl>
                                          <p:spTgt spid="12902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90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utoUpdateAnimBg="0"/>
      <p:bldP spid="1290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56D65C9B-F3C3-4E49-96B0-C95D5ABC85D5}" type="slidenum">
              <a:rPr lang="en-US"/>
              <a:pPr/>
              <a:t>16</a:t>
            </a:fld>
            <a:endParaRPr lang="en-US"/>
          </a:p>
        </p:txBody>
      </p:sp>
      <p:sp>
        <p:nvSpPr>
          <p:cNvPr id="130050" name="Rectangle 2"/>
          <p:cNvSpPr>
            <a:spLocks noGrp="1" noChangeArrowheads="1"/>
          </p:cNvSpPr>
          <p:nvPr>
            <p:ph type="title"/>
          </p:nvPr>
        </p:nvSpPr>
        <p:spPr/>
        <p:txBody>
          <a:bodyPr/>
          <a:lstStyle/>
          <a:p>
            <a:r>
              <a:rPr lang="en-GB"/>
              <a:t>Sum of Squared Errors</a:t>
            </a:r>
          </a:p>
        </p:txBody>
      </p:sp>
      <p:sp>
        <p:nvSpPr>
          <p:cNvPr id="130051" name="Rectangle 3"/>
          <p:cNvSpPr>
            <a:spLocks noGrp="1" noChangeArrowheads="1"/>
          </p:cNvSpPr>
          <p:nvPr>
            <p:ph type="body" idx="1"/>
          </p:nvPr>
        </p:nvSpPr>
        <p:spPr>
          <a:xfrm>
            <a:off x="1214415" y="1417638"/>
            <a:ext cx="7472386" cy="4440254"/>
          </a:xfrm>
        </p:spPr>
        <p:txBody>
          <a:bodyPr>
            <a:normAutofit/>
          </a:bodyPr>
          <a:lstStyle/>
          <a:p>
            <a:pPr>
              <a:spcBef>
                <a:spcPct val="30000"/>
              </a:spcBef>
              <a:spcAft>
                <a:spcPct val="30000"/>
              </a:spcAft>
            </a:pPr>
            <a:r>
              <a:rPr lang="en-GB" sz="2800" dirty="0"/>
              <a:t>We could add the deviations to find out the total error.</a:t>
            </a:r>
          </a:p>
          <a:p>
            <a:pPr>
              <a:spcBef>
                <a:spcPct val="30000"/>
              </a:spcBef>
              <a:spcAft>
                <a:spcPct val="30000"/>
              </a:spcAft>
            </a:pPr>
            <a:r>
              <a:rPr lang="en-GB" sz="2800" dirty="0"/>
              <a:t>Deviations cancel out because some are positive and others negative. </a:t>
            </a:r>
          </a:p>
          <a:p>
            <a:pPr>
              <a:spcBef>
                <a:spcPct val="30000"/>
              </a:spcBef>
              <a:spcAft>
                <a:spcPct val="30000"/>
              </a:spcAft>
            </a:pPr>
            <a:r>
              <a:rPr lang="en-GB" sz="2800" dirty="0"/>
              <a:t>Therefore, we square each deviation.</a:t>
            </a:r>
          </a:p>
          <a:p>
            <a:pPr>
              <a:spcBef>
                <a:spcPct val="30000"/>
              </a:spcBef>
              <a:spcAft>
                <a:spcPct val="30000"/>
              </a:spcAft>
            </a:pPr>
            <a:r>
              <a:rPr lang="en-GB" sz="2800" dirty="0"/>
              <a:t>If we add these squared deviations we get the </a:t>
            </a:r>
            <a:r>
              <a:rPr lang="en-GB" sz="2800" dirty="0" smtClean="0">
                <a:solidFill>
                  <a:srgbClr val="333399"/>
                </a:solidFill>
              </a:rPr>
              <a:t>sum of squared errors (</a:t>
            </a:r>
            <a:r>
              <a:rPr lang="en-GB" sz="2800" i="1" dirty="0">
                <a:solidFill>
                  <a:srgbClr val="333399"/>
                </a:solidFill>
              </a:rPr>
              <a:t>SS</a:t>
            </a:r>
            <a:r>
              <a:rPr lang="en-GB" sz="2800" dirty="0">
                <a:solidFill>
                  <a:srgbClr val="3333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dissolve">
                                      <p:cBhvr>
                                        <p:cTn id="7" dur="500"/>
                                        <p:tgtEl>
                                          <p:spTgt spid="130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Effect transition="in" filter="dissolve">
                                      <p:cBhvr>
                                        <p:cTn id="12" dur="500"/>
                                        <p:tgtEl>
                                          <p:spTgt spid="130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0051">
                                            <p:txEl>
                                              <p:pRg st="1" end="1"/>
                                            </p:txEl>
                                          </p:spTgt>
                                        </p:tgtEl>
                                        <p:attrNameLst>
                                          <p:attrName>style.visibility</p:attrName>
                                        </p:attrNameLst>
                                      </p:cBhvr>
                                      <p:to>
                                        <p:strVal val="visible"/>
                                      </p:to>
                                    </p:set>
                                    <p:animEffect transition="in" filter="dissolve">
                                      <p:cBhvr>
                                        <p:cTn id="17" dur="500"/>
                                        <p:tgtEl>
                                          <p:spTgt spid="130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0051">
                                            <p:txEl>
                                              <p:pRg st="2" end="2"/>
                                            </p:txEl>
                                          </p:spTgt>
                                        </p:tgtEl>
                                        <p:attrNameLst>
                                          <p:attrName>style.visibility</p:attrName>
                                        </p:attrNameLst>
                                      </p:cBhvr>
                                      <p:to>
                                        <p:strVal val="visible"/>
                                      </p:to>
                                    </p:set>
                                    <p:animEffect transition="in" filter="dissolve">
                                      <p:cBhvr>
                                        <p:cTn id="22" dur="500"/>
                                        <p:tgtEl>
                                          <p:spTgt spid="130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0051">
                                            <p:txEl>
                                              <p:pRg st="3" end="3"/>
                                            </p:txEl>
                                          </p:spTgt>
                                        </p:tgtEl>
                                        <p:attrNameLst>
                                          <p:attrName>style.visibility</p:attrName>
                                        </p:attrNameLst>
                                      </p:cBhvr>
                                      <p:to>
                                        <p:strVal val="visible"/>
                                      </p:to>
                                    </p:set>
                                    <p:animEffect transition="in" filter="dissolve">
                                      <p:cBhvr>
                                        <p:cTn id="27" dur="500"/>
                                        <p:tgtEl>
                                          <p:spTgt spid="130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utoUpdateAnimBg="0"/>
      <p:bldP spid="130051"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Slide </a:t>
            </a:r>
            <a:fld id="{5653E8EF-F8C9-4C86-8FDA-B71AC36B662D}" type="slidenum">
              <a:rPr lang="en-US"/>
              <a:pPr>
                <a:defRPr/>
              </a:pPr>
              <a:t>17</a:t>
            </a:fld>
            <a:endParaRPr lang="en-US"/>
          </a:p>
        </p:txBody>
      </p:sp>
      <p:graphicFrame>
        <p:nvGraphicFramePr>
          <p:cNvPr id="132099" name="Object 3"/>
          <p:cNvGraphicFramePr>
            <a:graphicFrameLocks noChangeAspect="1"/>
          </p:cNvGraphicFramePr>
          <p:nvPr/>
        </p:nvGraphicFramePr>
        <p:xfrm>
          <a:off x="3035300" y="4737100"/>
          <a:ext cx="4586288" cy="749300"/>
        </p:xfrm>
        <a:graphic>
          <a:graphicData uri="http://schemas.openxmlformats.org/presentationml/2006/ole">
            <p:oleObj spid="_x0000_s21510" name="Equation" r:id="rId4" imgW="1523880" imgH="253800" progId="Equation.DSMT4">
              <p:embed/>
            </p:oleObj>
          </a:graphicData>
        </a:graphic>
      </p:graphicFrame>
      <p:graphicFrame>
        <p:nvGraphicFramePr>
          <p:cNvPr id="5" name="Table 4"/>
          <p:cNvGraphicFramePr>
            <a:graphicFrameLocks noGrp="1"/>
          </p:cNvGraphicFramePr>
          <p:nvPr/>
        </p:nvGraphicFramePr>
        <p:xfrm>
          <a:off x="2044700" y="952500"/>
          <a:ext cx="5969000" cy="3302003"/>
        </p:xfrm>
        <a:graphic>
          <a:graphicData uri="http://schemas.openxmlformats.org/drawingml/2006/table">
            <a:tbl>
              <a:tblPr firstRow="1" bandRow="1">
                <a:tableStyleId>{21E4AEA4-8DFA-4A89-87EB-49C32662AFE0}</a:tableStyleId>
              </a:tblPr>
              <a:tblGrid>
                <a:gridCol w="1492250"/>
                <a:gridCol w="1492250"/>
                <a:gridCol w="1492250"/>
                <a:gridCol w="1492250"/>
              </a:tblGrid>
              <a:tr h="737681">
                <a:tc>
                  <a:txBody>
                    <a:bodyPr/>
                    <a:lstStyle/>
                    <a:p>
                      <a:pPr algn="ctr"/>
                      <a:r>
                        <a:rPr lang="en-GB" dirty="0" smtClean="0"/>
                        <a:t>Score</a:t>
                      </a:r>
                      <a:endParaRPr lang="en-GB" dirty="0"/>
                    </a:p>
                  </a:txBody>
                  <a:tcPr anchor="ctr"/>
                </a:tc>
                <a:tc>
                  <a:txBody>
                    <a:bodyPr/>
                    <a:lstStyle/>
                    <a:p>
                      <a:pPr algn="ctr"/>
                      <a:r>
                        <a:rPr lang="en-GB" dirty="0" smtClean="0"/>
                        <a:t>Mean </a:t>
                      </a:r>
                      <a:endParaRPr lang="en-GB" dirty="0"/>
                    </a:p>
                  </a:txBody>
                  <a:tcPr anchor="ctr"/>
                </a:tc>
                <a:tc>
                  <a:txBody>
                    <a:bodyPr/>
                    <a:lstStyle/>
                    <a:p>
                      <a:pPr algn="ctr"/>
                      <a:r>
                        <a:rPr lang="en-GB" dirty="0" smtClean="0"/>
                        <a:t>Deviation</a:t>
                      </a:r>
                      <a:endParaRPr lang="en-GB" dirty="0"/>
                    </a:p>
                  </a:txBody>
                  <a:tcPr anchor="ctr"/>
                </a:tc>
                <a:tc>
                  <a:txBody>
                    <a:bodyPr/>
                    <a:lstStyle/>
                    <a:p>
                      <a:pPr algn="ctr"/>
                      <a:r>
                        <a:rPr lang="en-GB" dirty="0" smtClean="0"/>
                        <a:t>Squared Deviation</a:t>
                      </a:r>
                      <a:endParaRPr lang="en-GB" dirty="0"/>
                    </a:p>
                  </a:txBody>
                  <a:tcPr anchor="ctr"/>
                </a:tc>
              </a:tr>
              <a:tr h="427387">
                <a:tc>
                  <a:txBody>
                    <a:bodyPr/>
                    <a:lstStyle/>
                    <a:p>
                      <a:pPr algn="ctr"/>
                      <a:r>
                        <a:rPr lang="en-GB" dirty="0" smtClean="0"/>
                        <a:t>1</a:t>
                      </a:r>
                      <a:endParaRPr lang="en-GB" dirty="0"/>
                    </a:p>
                  </a:txBody>
                  <a:tcPr anchor="ctr"/>
                </a:tc>
                <a:tc>
                  <a:txBody>
                    <a:bodyPr/>
                    <a:lstStyle/>
                    <a:p>
                      <a:pPr algn="ctr"/>
                      <a:r>
                        <a:rPr lang="en-GB" dirty="0" smtClean="0"/>
                        <a:t>2.6</a:t>
                      </a:r>
                      <a:endParaRPr lang="en-GB" dirty="0"/>
                    </a:p>
                  </a:txBody>
                  <a:tcPr anchor="ctr"/>
                </a:tc>
                <a:tc>
                  <a:txBody>
                    <a:bodyPr/>
                    <a:lstStyle/>
                    <a:p>
                      <a:pPr algn="ctr"/>
                      <a:r>
                        <a:rPr lang="en-GB" dirty="0" smtClean="0"/>
                        <a:t>-1.6</a:t>
                      </a:r>
                      <a:endParaRPr lang="en-GB" dirty="0"/>
                    </a:p>
                  </a:txBody>
                  <a:tcPr anchor="ctr"/>
                </a:tc>
                <a:tc>
                  <a:txBody>
                    <a:bodyPr/>
                    <a:lstStyle/>
                    <a:p>
                      <a:pPr algn="ctr"/>
                      <a:r>
                        <a:rPr lang="en-GB" dirty="0" smtClean="0"/>
                        <a:t>2.56</a:t>
                      </a:r>
                      <a:endParaRPr lang="en-GB" dirty="0"/>
                    </a:p>
                  </a:txBody>
                  <a:tcPr anchor="ctr"/>
                </a:tc>
              </a:tr>
              <a:tr h="427387">
                <a:tc>
                  <a:txBody>
                    <a:bodyPr/>
                    <a:lstStyle/>
                    <a:p>
                      <a:pPr algn="ctr"/>
                      <a:r>
                        <a:rPr lang="en-GB" dirty="0" smtClean="0"/>
                        <a:t>2</a:t>
                      </a:r>
                      <a:endParaRPr lang="en-GB" dirty="0"/>
                    </a:p>
                  </a:txBody>
                  <a:tcPr anchor="ctr"/>
                </a:tc>
                <a:tc>
                  <a:txBody>
                    <a:bodyPr/>
                    <a:lstStyle/>
                    <a:p>
                      <a:pPr algn="ctr"/>
                      <a:r>
                        <a:rPr lang="en-GB" dirty="0" smtClean="0"/>
                        <a:t>2.6</a:t>
                      </a:r>
                      <a:endParaRPr lang="en-GB" dirty="0"/>
                    </a:p>
                  </a:txBody>
                  <a:tcPr anchor="ctr"/>
                </a:tc>
                <a:tc>
                  <a:txBody>
                    <a:bodyPr/>
                    <a:lstStyle/>
                    <a:p>
                      <a:pPr algn="ctr"/>
                      <a:r>
                        <a:rPr lang="en-GB" dirty="0" smtClean="0"/>
                        <a:t>-0.6</a:t>
                      </a:r>
                      <a:endParaRPr lang="en-GB" dirty="0"/>
                    </a:p>
                  </a:txBody>
                  <a:tcPr anchor="ctr"/>
                </a:tc>
                <a:tc>
                  <a:txBody>
                    <a:bodyPr/>
                    <a:lstStyle/>
                    <a:p>
                      <a:pPr algn="ctr"/>
                      <a:r>
                        <a:rPr lang="en-GB" dirty="0" smtClean="0"/>
                        <a:t>0.36</a:t>
                      </a:r>
                      <a:endParaRPr lang="en-GB" dirty="0"/>
                    </a:p>
                  </a:txBody>
                  <a:tcPr anchor="ctr"/>
                </a:tc>
              </a:tr>
              <a:tr h="427387">
                <a:tc>
                  <a:txBody>
                    <a:bodyPr/>
                    <a:lstStyle/>
                    <a:p>
                      <a:pPr algn="ctr"/>
                      <a:r>
                        <a:rPr lang="en-GB" dirty="0" smtClean="0"/>
                        <a:t>3</a:t>
                      </a:r>
                      <a:endParaRPr lang="en-GB" dirty="0"/>
                    </a:p>
                  </a:txBody>
                  <a:tcPr anchor="ctr"/>
                </a:tc>
                <a:tc>
                  <a:txBody>
                    <a:bodyPr/>
                    <a:lstStyle/>
                    <a:p>
                      <a:pPr algn="ctr"/>
                      <a:r>
                        <a:rPr lang="en-GB" dirty="0" smtClean="0"/>
                        <a:t>2.6</a:t>
                      </a:r>
                      <a:endParaRPr lang="en-GB" dirty="0"/>
                    </a:p>
                  </a:txBody>
                  <a:tcPr anchor="ctr"/>
                </a:tc>
                <a:tc>
                  <a:txBody>
                    <a:bodyPr/>
                    <a:lstStyle/>
                    <a:p>
                      <a:pPr algn="ctr"/>
                      <a:r>
                        <a:rPr lang="en-GB" dirty="0" smtClean="0"/>
                        <a:t>0.4</a:t>
                      </a:r>
                      <a:endParaRPr lang="en-GB" dirty="0"/>
                    </a:p>
                  </a:txBody>
                  <a:tcPr anchor="ctr"/>
                </a:tc>
                <a:tc>
                  <a:txBody>
                    <a:bodyPr/>
                    <a:lstStyle/>
                    <a:p>
                      <a:pPr algn="ctr"/>
                      <a:r>
                        <a:rPr lang="en-GB" dirty="0" smtClean="0"/>
                        <a:t>0.16</a:t>
                      </a:r>
                      <a:endParaRPr lang="en-GB" dirty="0"/>
                    </a:p>
                  </a:txBody>
                  <a:tcPr anchor="ctr"/>
                </a:tc>
              </a:tr>
              <a:tr h="427387">
                <a:tc>
                  <a:txBody>
                    <a:bodyPr/>
                    <a:lstStyle/>
                    <a:p>
                      <a:pPr algn="ctr"/>
                      <a:r>
                        <a:rPr lang="en-GB" dirty="0" smtClean="0"/>
                        <a:t>3</a:t>
                      </a:r>
                      <a:endParaRPr lang="en-GB" dirty="0"/>
                    </a:p>
                  </a:txBody>
                  <a:tcPr anchor="ctr"/>
                </a:tc>
                <a:tc>
                  <a:txBody>
                    <a:bodyPr/>
                    <a:lstStyle/>
                    <a:p>
                      <a:pPr algn="ctr"/>
                      <a:r>
                        <a:rPr lang="en-GB" dirty="0" smtClean="0"/>
                        <a:t>2.6</a:t>
                      </a:r>
                      <a:endParaRPr lang="en-GB" dirty="0"/>
                    </a:p>
                  </a:txBody>
                  <a:tcPr anchor="ctr"/>
                </a:tc>
                <a:tc>
                  <a:txBody>
                    <a:bodyPr/>
                    <a:lstStyle/>
                    <a:p>
                      <a:pPr algn="ctr"/>
                      <a:r>
                        <a:rPr lang="en-GB" dirty="0" smtClean="0"/>
                        <a:t>0.4</a:t>
                      </a:r>
                      <a:endParaRPr lang="en-GB" dirty="0"/>
                    </a:p>
                  </a:txBody>
                  <a:tcPr anchor="ctr"/>
                </a:tc>
                <a:tc>
                  <a:txBody>
                    <a:bodyPr/>
                    <a:lstStyle/>
                    <a:p>
                      <a:pPr algn="ctr"/>
                      <a:r>
                        <a:rPr lang="en-GB" dirty="0" smtClean="0"/>
                        <a:t>0.16</a:t>
                      </a:r>
                      <a:endParaRPr lang="en-GB" dirty="0"/>
                    </a:p>
                  </a:txBody>
                  <a:tcPr anchor="ctr"/>
                </a:tc>
              </a:tr>
              <a:tr h="427387">
                <a:tc>
                  <a:txBody>
                    <a:bodyPr/>
                    <a:lstStyle/>
                    <a:p>
                      <a:pPr algn="ctr"/>
                      <a:r>
                        <a:rPr lang="en-GB" dirty="0" smtClean="0"/>
                        <a:t>4</a:t>
                      </a:r>
                      <a:endParaRPr lang="en-GB" dirty="0"/>
                    </a:p>
                  </a:txBody>
                  <a:tcPr anchor="ctr"/>
                </a:tc>
                <a:tc>
                  <a:txBody>
                    <a:bodyPr/>
                    <a:lstStyle/>
                    <a:p>
                      <a:pPr algn="ctr"/>
                      <a:r>
                        <a:rPr lang="en-GB" dirty="0" smtClean="0"/>
                        <a:t>2.6</a:t>
                      </a:r>
                      <a:endParaRPr lang="en-GB" dirty="0"/>
                    </a:p>
                  </a:txBody>
                  <a:tcPr anchor="ctr"/>
                </a:tc>
                <a:tc>
                  <a:txBody>
                    <a:bodyPr/>
                    <a:lstStyle/>
                    <a:p>
                      <a:pPr algn="ctr"/>
                      <a:r>
                        <a:rPr lang="en-GB" dirty="0" smtClean="0"/>
                        <a:t>1.4</a:t>
                      </a:r>
                      <a:endParaRPr lang="en-GB" dirty="0"/>
                    </a:p>
                  </a:txBody>
                  <a:tcPr anchor="ctr"/>
                </a:tc>
                <a:tc>
                  <a:txBody>
                    <a:bodyPr/>
                    <a:lstStyle/>
                    <a:p>
                      <a:pPr algn="ctr"/>
                      <a:r>
                        <a:rPr lang="en-GB" dirty="0" smtClean="0"/>
                        <a:t>1.96</a:t>
                      </a:r>
                      <a:endParaRPr lang="en-GB" dirty="0"/>
                    </a:p>
                  </a:txBody>
                  <a:tcPr anchor="ctr"/>
                </a:tc>
              </a:tr>
              <a:tr h="427387">
                <a:tc>
                  <a:txBody>
                    <a:bodyPr/>
                    <a:lstStyle/>
                    <a:p>
                      <a:pPr algn="ctr"/>
                      <a:endParaRPr lang="en-GB"/>
                    </a:p>
                  </a:txBody>
                  <a:tcPr anchor="ctr"/>
                </a:tc>
                <a:tc>
                  <a:txBody>
                    <a:bodyPr/>
                    <a:lstStyle/>
                    <a:p>
                      <a:pPr algn="ctr"/>
                      <a:endParaRPr lang="en-GB" dirty="0"/>
                    </a:p>
                  </a:txBody>
                  <a:tcPr anchor="ctr"/>
                </a:tc>
                <a:tc>
                  <a:txBody>
                    <a:bodyPr/>
                    <a:lstStyle/>
                    <a:p>
                      <a:pPr algn="ctr"/>
                      <a:r>
                        <a:rPr lang="en-GB" dirty="0" smtClean="0"/>
                        <a:t>Total</a:t>
                      </a:r>
                      <a:endParaRPr lang="en-GB" dirty="0"/>
                    </a:p>
                  </a:txBody>
                  <a:tcPr anchor="ctr"/>
                </a:tc>
                <a:tc>
                  <a:txBody>
                    <a:bodyPr/>
                    <a:lstStyle/>
                    <a:p>
                      <a:pPr algn="ctr"/>
                      <a:r>
                        <a:rPr lang="en-GB" dirty="0" smtClean="0"/>
                        <a:t>5.20</a:t>
                      </a:r>
                      <a:endParaRPr lang="en-GB" dirty="0"/>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1000"/>
                                  </p:stCondLst>
                                  <p:childTnLst>
                                    <p:set>
                                      <p:cBhvr>
                                        <p:cTn id="6" dur="1" fill="hold">
                                          <p:stCondLst>
                                            <p:cond delay="0"/>
                                          </p:stCondLst>
                                        </p:cTn>
                                        <p:tgtEl>
                                          <p:spTgt spid="132099"/>
                                        </p:tgtEl>
                                        <p:attrNameLst>
                                          <p:attrName>style.visibility</p:attrName>
                                        </p:attrNameLst>
                                      </p:cBhvr>
                                      <p:to>
                                        <p:strVal val="visible"/>
                                      </p:to>
                                    </p:set>
                                    <p:anim calcmode="lin" valueType="num">
                                      <p:cBhvr>
                                        <p:cTn id="7" dur="1000" fill="hold"/>
                                        <p:tgtEl>
                                          <p:spTgt spid="132099"/>
                                        </p:tgtEl>
                                        <p:attrNameLst>
                                          <p:attrName>ppt_w</p:attrName>
                                        </p:attrNameLst>
                                      </p:cBhvr>
                                      <p:tavLst>
                                        <p:tav tm="0">
                                          <p:val>
                                            <p:fltVal val="0"/>
                                          </p:val>
                                        </p:tav>
                                        <p:tav tm="100000">
                                          <p:val>
                                            <p:strVal val="#ppt_w"/>
                                          </p:val>
                                        </p:tav>
                                      </p:tavLst>
                                    </p:anim>
                                    <p:anim calcmode="lin" valueType="num">
                                      <p:cBhvr>
                                        <p:cTn id="8" dur="1000" fill="hold"/>
                                        <p:tgtEl>
                                          <p:spTgt spid="132099"/>
                                        </p:tgtEl>
                                        <p:attrNameLst>
                                          <p:attrName>ppt_h</p:attrName>
                                        </p:attrNameLst>
                                      </p:cBhvr>
                                      <p:tavLst>
                                        <p:tav tm="0">
                                          <p:val>
                                            <p:fltVal val="0"/>
                                          </p:val>
                                        </p:tav>
                                        <p:tav tm="100000">
                                          <p:val>
                                            <p:strVal val="#ppt_h"/>
                                          </p:val>
                                        </p:tav>
                                      </p:tavLst>
                                    </p:anim>
                                    <p:anim calcmode="lin" valueType="num">
                                      <p:cBhvr>
                                        <p:cTn id="9" dur="1000" fill="hold"/>
                                        <p:tgtEl>
                                          <p:spTgt spid="1320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20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Slide </a:t>
            </a:r>
            <a:fld id="{61315A95-4C4D-41EE-AF73-1F88614934ED}" type="slidenum">
              <a:rPr lang="en-US"/>
              <a:pPr/>
              <a:t>18</a:t>
            </a:fld>
            <a:endParaRPr lang="en-US"/>
          </a:p>
        </p:txBody>
      </p:sp>
      <p:sp>
        <p:nvSpPr>
          <p:cNvPr id="134146" name="Rectangle 2"/>
          <p:cNvSpPr>
            <a:spLocks noGrp="1" noChangeArrowheads="1"/>
          </p:cNvSpPr>
          <p:nvPr>
            <p:ph type="title"/>
          </p:nvPr>
        </p:nvSpPr>
        <p:spPr>
          <a:xfrm>
            <a:off x="671513" y="0"/>
            <a:ext cx="7772400" cy="1143000"/>
          </a:xfrm>
        </p:spPr>
        <p:txBody>
          <a:bodyPr/>
          <a:lstStyle/>
          <a:p>
            <a:r>
              <a:rPr lang="en-GB"/>
              <a:t>Variance</a:t>
            </a:r>
          </a:p>
        </p:txBody>
      </p:sp>
      <p:sp>
        <p:nvSpPr>
          <p:cNvPr id="134147" name="Rectangle 3"/>
          <p:cNvSpPr>
            <a:spLocks noGrp="1" noChangeArrowheads="1"/>
          </p:cNvSpPr>
          <p:nvPr>
            <p:ph type="body" idx="1"/>
          </p:nvPr>
        </p:nvSpPr>
        <p:spPr>
          <a:xfrm>
            <a:off x="1511300" y="1036638"/>
            <a:ext cx="7137400" cy="3395662"/>
          </a:xfrm>
        </p:spPr>
        <p:txBody>
          <a:bodyPr/>
          <a:lstStyle/>
          <a:p>
            <a:pPr>
              <a:spcBef>
                <a:spcPct val="30000"/>
              </a:spcBef>
              <a:spcAft>
                <a:spcPct val="30000"/>
              </a:spcAft>
            </a:pPr>
            <a:r>
              <a:rPr lang="en-GB" sz="2800" dirty="0"/>
              <a:t>The sum of squares is a good measure of overall variability, but is dependent on the number of scores.</a:t>
            </a:r>
          </a:p>
          <a:p>
            <a:pPr>
              <a:spcBef>
                <a:spcPct val="30000"/>
              </a:spcBef>
              <a:spcAft>
                <a:spcPct val="30000"/>
              </a:spcAft>
            </a:pPr>
            <a:r>
              <a:rPr lang="en-GB" sz="2800" dirty="0"/>
              <a:t>We calculate the average variability by dividing by the number of scores (</a:t>
            </a:r>
            <a:r>
              <a:rPr lang="en-GB" sz="2800" i="1" dirty="0"/>
              <a:t>n</a:t>
            </a:r>
            <a:r>
              <a:rPr lang="en-GB" sz="2800" dirty="0"/>
              <a:t>).</a:t>
            </a:r>
          </a:p>
          <a:p>
            <a:pPr>
              <a:spcBef>
                <a:spcPct val="30000"/>
              </a:spcBef>
              <a:spcAft>
                <a:spcPct val="30000"/>
              </a:spcAft>
            </a:pPr>
            <a:r>
              <a:rPr lang="en-GB" sz="2800" dirty="0"/>
              <a:t>This value is called the </a:t>
            </a:r>
            <a:r>
              <a:rPr lang="en-GB" sz="2800" dirty="0">
                <a:solidFill>
                  <a:srgbClr val="333399"/>
                </a:solidFill>
              </a:rPr>
              <a:t>variance</a:t>
            </a:r>
            <a:r>
              <a:rPr lang="en-GB" sz="2800" b="1" dirty="0">
                <a:effectLst>
                  <a:outerShdw blurRad="38100" dist="38100" dir="2700000" algn="tl">
                    <a:srgbClr val="C0C0C0"/>
                  </a:outerShdw>
                </a:effectLst>
              </a:rPr>
              <a:t> </a:t>
            </a:r>
            <a:r>
              <a:rPr lang="en-GB" sz="2800" dirty="0"/>
              <a:t>(</a:t>
            </a:r>
            <a:r>
              <a:rPr lang="en-GB" sz="2800" i="1" dirty="0"/>
              <a:t>s</a:t>
            </a:r>
            <a:r>
              <a:rPr lang="en-GB" sz="2800" baseline="30000" dirty="0"/>
              <a:t>2</a:t>
            </a:r>
            <a:r>
              <a:rPr lang="en-GB" sz="2800" dirty="0"/>
              <a:t>).</a:t>
            </a:r>
            <a:endParaRPr lang="en-GB" sz="2400" dirty="0"/>
          </a:p>
        </p:txBody>
      </p:sp>
      <p:graphicFrame>
        <p:nvGraphicFramePr>
          <p:cNvPr id="7" name="Object 6"/>
          <p:cNvGraphicFramePr>
            <a:graphicFrameLocks noChangeAspect="1"/>
          </p:cNvGraphicFramePr>
          <p:nvPr/>
        </p:nvGraphicFramePr>
        <p:xfrm>
          <a:off x="4521200" y="3333750"/>
          <a:ext cx="101600" cy="190500"/>
        </p:xfrm>
        <a:graphic>
          <a:graphicData uri="http://schemas.openxmlformats.org/presentationml/2006/ole">
            <p:oleObj spid="_x0000_s12296" name="Equation" r:id="rId4" imgW="101355" imgH="190592" progId="Equation.3">
              <p:embed/>
            </p:oleObj>
          </a:graphicData>
        </a:graphic>
      </p:graphicFrame>
      <p:pic>
        <p:nvPicPr>
          <p:cNvPr id="12293" name="Picture 5"/>
          <p:cNvPicPr>
            <a:picLocks noChangeAspect="1" noChangeArrowheads="1"/>
          </p:cNvPicPr>
          <p:nvPr/>
        </p:nvPicPr>
        <p:blipFill>
          <a:blip r:embed="rId5" cstate="print"/>
          <a:srcRect/>
          <a:stretch>
            <a:fillRect/>
          </a:stretch>
        </p:blipFill>
        <p:spPr bwMode="auto">
          <a:xfrm>
            <a:off x="1643042" y="4714884"/>
            <a:ext cx="6416191" cy="107157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dissolve">
                                      <p:cBhvr>
                                        <p:cTn id="7" dur="500"/>
                                        <p:tgtEl>
                                          <p:spTgt spid="1341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147">
                                            <p:txEl>
                                              <p:pRg st="0" end="0"/>
                                            </p:txEl>
                                          </p:spTgt>
                                        </p:tgtEl>
                                        <p:attrNameLst>
                                          <p:attrName>style.visibility</p:attrName>
                                        </p:attrNameLst>
                                      </p:cBhvr>
                                      <p:to>
                                        <p:strVal val="visible"/>
                                      </p:to>
                                    </p:set>
                                    <p:animEffect transition="in" filter="dissolve">
                                      <p:cBhvr>
                                        <p:cTn id="12" dur="500"/>
                                        <p:tgtEl>
                                          <p:spTgt spid="134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4147">
                                            <p:txEl>
                                              <p:pRg st="1" end="1"/>
                                            </p:txEl>
                                          </p:spTgt>
                                        </p:tgtEl>
                                        <p:attrNameLst>
                                          <p:attrName>style.visibility</p:attrName>
                                        </p:attrNameLst>
                                      </p:cBhvr>
                                      <p:to>
                                        <p:strVal val="visible"/>
                                      </p:to>
                                    </p:set>
                                    <p:animEffect transition="in" filter="dissolve">
                                      <p:cBhvr>
                                        <p:cTn id="17" dur="500"/>
                                        <p:tgtEl>
                                          <p:spTgt spid="134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4147">
                                            <p:txEl>
                                              <p:pRg st="2" end="2"/>
                                            </p:txEl>
                                          </p:spTgt>
                                        </p:tgtEl>
                                        <p:attrNameLst>
                                          <p:attrName>style.visibility</p:attrName>
                                        </p:attrNameLst>
                                      </p:cBhvr>
                                      <p:to>
                                        <p:strVal val="visible"/>
                                      </p:to>
                                    </p:set>
                                    <p:animEffect transition="in" filter="dissolve">
                                      <p:cBhvr>
                                        <p:cTn id="22" dur="500"/>
                                        <p:tgtEl>
                                          <p:spTgt spid="134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utoUpdateAnimBg="0"/>
      <p:bldP spid="1341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34"/>
          <p:cNvSpPr>
            <a:spLocks noGrp="1"/>
          </p:cNvSpPr>
          <p:nvPr>
            <p:ph type="title"/>
          </p:nvPr>
        </p:nvSpPr>
        <p:spPr>
          <a:xfrm>
            <a:off x="952500" y="274638"/>
            <a:ext cx="7734300" cy="1011222"/>
          </a:xfrm>
        </p:spPr>
        <p:txBody>
          <a:bodyPr>
            <a:normAutofit/>
          </a:bodyPr>
          <a:lstStyle/>
          <a:p>
            <a:pPr eaLnBrk="1" hangingPunct="1"/>
            <a:r>
              <a:rPr lang="en-GB" dirty="0" smtClean="0"/>
              <a:t>Degrees of Freedom</a:t>
            </a:r>
          </a:p>
        </p:txBody>
      </p:sp>
      <p:sp>
        <p:nvSpPr>
          <p:cNvPr id="34" name="Date Placeholder 2"/>
          <p:cNvSpPr>
            <a:spLocks noGrp="1"/>
          </p:cNvSpPr>
          <p:nvPr>
            <p:ph type="dt" sz="quarter" idx="10"/>
          </p:nvPr>
        </p:nvSpPr>
        <p:spPr/>
        <p:txBody>
          <a:bodyPr/>
          <a:lstStyle/>
          <a:p>
            <a:pPr>
              <a:defRPr/>
            </a:pPr>
            <a:r>
              <a:rPr lang="en-US"/>
              <a:t>Slide </a:t>
            </a:r>
            <a:fld id="{14216014-696B-438B-AF4C-E86E5D697F5E}" type="slidenum">
              <a:rPr lang="en-US"/>
              <a:pPr>
                <a:defRPr/>
              </a:pPr>
              <a:t>19</a:t>
            </a:fld>
            <a:endParaRPr lang="en-US"/>
          </a:p>
        </p:txBody>
      </p:sp>
      <p:sp>
        <p:nvSpPr>
          <p:cNvPr id="146434" name="Freeform 2"/>
          <p:cNvSpPr>
            <a:spLocks/>
          </p:cNvSpPr>
          <p:nvPr/>
        </p:nvSpPr>
        <p:spPr bwMode="auto">
          <a:xfrm>
            <a:off x="1000100" y="2928934"/>
            <a:ext cx="3124200" cy="2587625"/>
          </a:xfrm>
          <a:custGeom>
            <a:avLst/>
            <a:gdLst/>
            <a:ahLst/>
            <a:cxnLst>
              <a:cxn ang="0">
                <a:pos x="6" y="335"/>
              </a:cxn>
              <a:cxn ang="0">
                <a:pos x="166" y="109"/>
              </a:cxn>
              <a:cxn ang="0">
                <a:pos x="210" y="22"/>
              </a:cxn>
              <a:cxn ang="0">
                <a:pos x="225" y="0"/>
              </a:cxn>
              <a:cxn ang="0">
                <a:pos x="487" y="51"/>
              </a:cxn>
              <a:cxn ang="0">
                <a:pos x="553" y="131"/>
              </a:cxn>
              <a:cxn ang="0">
                <a:pos x="713" y="263"/>
              </a:cxn>
              <a:cxn ang="0">
                <a:pos x="823" y="314"/>
              </a:cxn>
              <a:cxn ang="0">
                <a:pos x="866" y="343"/>
              </a:cxn>
              <a:cxn ang="0">
                <a:pos x="895" y="386"/>
              </a:cxn>
              <a:cxn ang="0">
                <a:pos x="903" y="408"/>
              </a:cxn>
              <a:cxn ang="0">
                <a:pos x="961" y="518"/>
              </a:cxn>
              <a:cxn ang="0">
                <a:pos x="830" y="773"/>
              </a:cxn>
              <a:cxn ang="0">
                <a:pos x="771" y="831"/>
              </a:cxn>
              <a:cxn ang="0">
                <a:pos x="713" y="919"/>
              </a:cxn>
              <a:cxn ang="0">
                <a:pos x="422" y="1006"/>
              </a:cxn>
              <a:cxn ang="0">
                <a:pos x="232" y="962"/>
              </a:cxn>
              <a:cxn ang="0">
                <a:pos x="166" y="933"/>
              </a:cxn>
              <a:cxn ang="0">
                <a:pos x="101" y="897"/>
              </a:cxn>
              <a:cxn ang="0">
                <a:pos x="42" y="839"/>
              </a:cxn>
              <a:cxn ang="0">
                <a:pos x="20" y="685"/>
              </a:cxn>
              <a:cxn ang="0">
                <a:pos x="50" y="518"/>
              </a:cxn>
              <a:cxn ang="0">
                <a:pos x="28" y="379"/>
              </a:cxn>
              <a:cxn ang="0">
                <a:pos x="6" y="335"/>
              </a:cxn>
            </a:cxnLst>
            <a:rect l="0" t="0" r="r" b="b"/>
            <a:pathLst>
              <a:path w="961" h="1006">
                <a:moveTo>
                  <a:pt x="6" y="335"/>
                </a:moveTo>
                <a:cubicBezTo>
                  <a:pt x="102" y="272"/>
                  <a:pt x="133" y="214"/>
                  <a:pt x="166" y="109"/>
                </a:cubicBezTo>
                <a:cubicBezTo>
                  <a:pt x="177" y="74"/>
                  <a:pt x="189" y="54"/>
                  <a:pt x="210" y="22"/>
                </a:cubicBezTo>
                <a:cubicBezTo>
                  <a:pt x="215" y="15"/>
                  <a:pt x="225" y="0"/>
                  <a:pt x="225" y="0"/>
                </a:cubicBezTo>
                <a:cubicBezTo>
                  <a:pt x="314" y="5"/>
                  <a:pt x="409" y="1"/>
                  <a:pt x="487" y="51"/>
                </a:cubicBezTo>
                <a:cubicBezTo>
                  <a:pt x="507" y="80"/>
                  <a:pt x="532" y="102"/>
                  <a:pt x="553" y="131"/>
                </a:cubicBezTo>
                <a:cubicBezTo>
                  <a:pt x="603" y="200"/>
                  <a:pt x="638" y="226"/>
                  <a:pt x="713" y="263"/>
                </a:cubicBezTo>
                <a:cubicBezTo>
                  <a:pt x="749" y="281"/>
                  <a:pt x="788" y="294"/>
                  <a:pt x="823" y="314"/>
                </a:cubicBezTo>
                <a:cubicBezTo>
                  <a:pt x="838" y="323"/>
                  <a:pt x="866" y="343"/>
                  <a:pt x="866" y="343"/>
                </a:cubicBezTo>
                <a:cubicBezTo>
                  <a:pt x="885" y="396"/>
                  <a:pt x="858" y="332"/>
                  <a:pt x="895" y="386"/>
                </a:cubicBezTo>
                <a:cubicBezTo>
                  <a:pt x="899" y="392"/>
                  <a:pt x="899" y="401"/>
                  <a:pt x="903" y="408"/>
                </a:cubicBezTo>
                <a:cubicBezTo>
                  <a:pt x="927" y="450"/>
                  <a:pt x="947" y="473"/>
                  <a:pt x="961" y="518"/>
                </a:cubicBezTo>
                <a:cubicBezTo>
                  <a:pt x="954" y="642"/>
                  <a:pt x="960" y="732"/>
                  <a:pt x="830" y="773"/>
                </a:cubicBezTo>
                <a:cubicBezTo>
                  <a:pt x="813" y="798"/>
                  <a:pt x="790" y="807"/>
                  <a:pt x="771" y="831"/>
                </a:cubicBezTo>
                <a:cubicBezTo>
                  <a:pt x="759" y="846"/>
                  <a:pt x="733" y="906"/>
                  <a:pt x="713" y="919"/>
                </a:cubicBezTo>
                <a:cubicBezTo>
                  <a:pt x="626" y="976"/>
                  <a:pt x="524" y="992"/>
                  <a:pt x="422" y="1006"/>
                </a:cubicBezTo>
                <a:cubicBezTo>
                  <a:pt x="360" y="999"/>
                  <a:pt x="289" y="991"/>
                  <a:pt x="232" y="962"/>
                </a:cubicBezTo>
                <a:cubicBezTo>
                  <a:pt x="210" y="951"/>
                  <a:pt x="188" y="944"/>
                  <a:pt x="166" y="933"/>
                </a:cubicBezTo>
                <a:cubicBezTo>
                  <a:pt x="142" y="921"/>
                  <a:pt x="127" y="905"/>
                  <a:pt x="101" y="897"/>
                </a:cubicBezTo>
                <a:cubicBezTo>
                  <a:pt x="76" y="880"/>
                  <a:pt x="59" y="863"/>
                  <a:pt x="42" y="839"/>
                </a:cubicBezTo>
                <a:cubicBezTo>
                  <a:pt x="17" y="760"/>
                  <a:pt x="29" y="810"/>
                  <a:pt x="20" y="685"/>
                </a:cubicBezTo>
                <a:cubicBezTo>
                  <a:pt x="25" y="622"/>
                  <a:pt x="29" y="575"/>
                  <a:pt x="50" y="518"/>
                </a:cubicBezTo>
                <a:cubicBezTo>
                  <a:pt x="47" y="481"/>
                  <a:pt x="47" y="418"/>
                  <a:pt x="28" y="379"/>
                </a:cubicBezTo>
                <a:cubicBezTo>
                  <a:pt x="0" y="322"/>
                  <a:pt x="24" y="390"/>
                  <a:pt x="6" y="335"/>
                </a:cubicBezTo>
                <a:close/>
              </a:path>
            </a:pathLst>
          </a:custGeom>
          <a:solidFill>
            <a:srgbClr val="C00000"/>
          </a:solidFill>
          <a:ln w="9525">
            <a:solidFill>
              <a:schemeClr val="tx1"/>
            </a:solidFill>
            <a:round/>
            <a:headEnd/>
            <a:tailEnd/>
          </a:ln>
          <a:effectLst/>
        </p:spPr>
        <p:txBody>
          <a:bodyPr/>
          <a:lstStyle/>
          <a:p>
            <a:pPr>
              <a:defRPr/>
            </a:pPr>
            <a:endParaRPr lang="en-GB">
              <a:latin typeface="+mj-lt"/>
            </a:endParaRPr>
          </a:p>
        </p:txBody>
      </p:sp>
      <p:graphicFrame>
        <p:nvGraphicFramePr>
          <p:cNvPr id="146435" name="Object 3"/>
          <p:cNvGraphicFramePr>
            <a:graphicFrameLocks noChangeAspect="1"/>
          </p:cNvGraphicFramePr>
          <p:nvPr/>
        </p:nvGraphicFramePr>
        <p:xfrm>
          <a:off x="1533525" y="5664200"/>
          <a:ext cx="1557338" cy="615950"/>
        </p:xfrm>
        <a:graphic>
          <a:graphicData uri="http://schemas.openxmlformats.org/presentationml/2006/ole">
            <p:oleObj spid="_x0000_s23560" name="Equation" r:id="rId3" imgW="545557" imgH="215801" progId="Equation.3">
              <p:embed/>
            </p:oleObj>
          </a:graphicData>
        </a:graphic>
      </p:graphicFrame>
      <p:grpSp>
        <p:nvGrpSpPr>
          <p:cNvPr id="2" name="Group 4"/>
          <p:cNvGrpSpPr>
            <a:grpSpLocks/>
          </p:cNvGrpSpPr>
          <p:nvPr/>
        </p:nvGrpSpPr>
        <p:grpSpPr bwMode="auto">
          <a:xfrm>
            <a:off x="1241400" y="4156071"/>
            <a:ext cx="698500" cy="1187450"/>
            <a:chOff x="615" y="1595"/>
            <a:chExt cx="440" cy="748"/>
          </a:xfrm>
        </p:grpSpPr>
        <p:sp>
          <p:nvSpPr>
            <p:cNvPr id="13346" name="AutoShape 5"/>
            <p:cNvSpPr>
              <a:spLocks noChangeArrowheads="1"/>
            </p:cNvSpPr>
            <p:nvPr/>
          </p:nvSpPr>
          <p:spPr bwMode="auto">
            <a:xfrm>
              <a:off x="633" y="1595"/>
              <a:ext cx="404" cy="343"/>
            </a:xfrm>
            <a:prstGeom prst="smileyFace">
              <a:avLst>
                <a:gd name="adj" fmla="val 4653"/>
              </a:avLst>
            </a:prstGeom>
            <a:solidFill>
              <a:srgbClr val="CC6600"/>
            </a:solidFill>
            <a:ln w="9525">
              <a:solidFill>
                <a:schemeClr val="tx1"/>
              </a:solidFill>
              <a:round/>
              <a:headEnd/>
              <a:tailEnd/>
            </a:ln>
          </p:spPr>
          <p:txBody>
            <a:bodyPr wrap="none" anchor="ctr"/>
            <a:lstStyle/>
            <a:p>
              <a:endParaRPr lang="en-GB">
                <a:solidFill>
                  <a:schemeClr val="bg1"/>
                </a:solidFill>
                <a:latin typeface="+mj-lt"/>
              </a:endParaRPr>
            </a:p>
          </p:txBody>
        </p:sp>
        <p:sp>
          <p:nvSpPr>
            <p:cNvPr id="13347" name="Text Box 6"/>
            <p:cNvSpPr txBox="1">
              <a:spLocks noChangeArrowheads="1"/>
            </p:cNvSpPr>
            <p:nvPr/>
          </p:nvSpPr>
          <p:spPr bwMode="auto">
            <a:xfrm>
              <a:off x="615" y="1939"/>
              <a:ext cx="440" cy="404"/>
            </a:xfrm>
            <a:prstGeom prst="rect">
              <a:avLst/>
            </a:prstGeom>
            <a:noFill/>
            <a:ln w="9525">
              <a:noFill/>
              <a:miter lim="800000"/>
              <a:headEnd/>
              <a:tailEnd/>
            </a:ln>
          </p:spPr>
          <p:txBody>
            <a:bodyPr>
              <a:spAutoFit/>
            </a:bodyPr>
            <a:lstStyle/>
            <a:p>
              <a:pPr eaLnBrk="0" hangingPunct="0">
                <a:spcBef>
                  <a:spcPct val="50000"/>
                </a:spcBef>
              </a:pPr>
              <a:r>
                <a:rPr lang="en-GB" sz="3600">
                  <a:solidFill>
                    <a:schemeClr val="bg1"/>
                  </a:solidFill>
                  <a:latin typeface="+mj-lt"/>
                </a:rPr>
                <a:t>12</a:t>
              </a:r>
            </a:p>
          </p:txBody>
        </p:sp>
      </p:grpSp>
      <p:grpSp>
        <p:nvGrpSpPr>
          <p:cNvPr id="3" name="Group 7"/>
          <p:cNvGrpSpPr>
            <a:grpSpLocks/>
          </p:cNvGrpSpPr>
          <p:nvPr/>
        </p:nvGrpSpPr>
        <p:grpSpPr bwMode="auto">
          <a:xfrm>
            <a:off x="1887512" y="3203571"/>
            <a:ext cx="685800" cy="1154113"/>
            <a:chOff x="1022" y="995"/>
            <a:chExt cx="432" cy="727"/>
          </a:xfrm>
        </p:grpSpPr>
        <p:sp>
          <p:nvSpPr>
            <p:cNvPr id="13344" name="AutoShape 8"/>
            <p:cNvSpPr>
              <a:spLocks noChangeArrowheads="1"/>
            </p:cNvSpPr>
            <p:nvPr/>
          </p:nvSpPr>
          <p:spPr bwMode="auto">
            <a:xfrm>
              <a:off x="1039" y="995"/>
              <a:ext cx="347" cy="334"/>
            </a:xfrm>
            <a:prstGeom prst="smileyFace">
              <a:avLst>
                <a:gd name="adj" fmla="val -4653"/>
              </a:avLst>
            </a:prstGeom>
            <a:solidFill>
              <a:srgbClr val="FFCCCC"/>
            </a:solidFill>
            <a:ln w="9525">
              <a:solidFill>
                <a:schemeClr val="tx1"/>
              </a:solidFill>
              <a:round/>
              <a:headEnd/>
              <a:tailEnd/>
            </a:ln>
          </p:spPr>
          <p:txBody>
            <a:bodyPr wrap="none" anchor="ctr"/>
            <a:lstStyle/>
            <a:p>
              <a:endParaRPr lang="en-GB">
                <a:solidFill>
                  <a:schemeClr val="bg1"/>
                </a:solidFill>
                <a:latin typeface="+mj-lt"/>
              </a:endParaRPr>
            </a:p>
          </p:txBody>
        </p:sp>
        <p:sp>
          <p:nvSpPr>
            <p:cNvPr id="13345" name="Text Box 9"/>
            <p:cNvSpPr txBox="1">
              <a:spLocks noChangeArrowheads="1"/>
            </p:cNvSpPr>
            <p:nvPr/>
          </p:nvSpPr>
          <p:spPr bwMode="auto">
            <a:xfrm>
              <a:off x="1022" y="1315"/>
              <a:ext cx="432" cy="407"/>
            </a:xfrm>
            <a:prstGeom prst="rect">
              <a:avLst/>
            </a:prstGeom>
            <a:noFill/>
            <a:ln w="9525">
              <a:noFill/>
              <a:miter lim="800000"/>
              <a:headEnd/>
              <a:tailEnd/>
            </a:ln>
          </p:spPr>
          <p:txBody>
            <a:bodyPr>
              <a:spAutoFit/>
            </a:bodyPr>
            <a:lstStyle/>
            <a:p>
              <a:pPr eaLnBrk="0" hangingPunct="0">
                <a:spcBef>
                  <a:spcPct val="50000"/>
                </a:spcBef>
              </a:pPr>
              <a:r>
                <a:rPr lang="en-GB" sz="3600">
                  <a:solidFill>
                    <a:schemeClr val="bg1"/>
                  </a:solidFill>
                  <a:latin typeface="+mj-lt"/>
                </a:rPr>
                <a:t>11</a:t>
              </a:r>
            </a:p>
          </p:txBody>
        </p:sp>
      </p:grpSp>
      <p:grpSp>
        <p:nvGrpSpPr>
          <p:cNvPr id="4" name="Group 10"/>
          <p:cNvGrpSpPr>
            <a:grpSpLocks/>
          </p:cNvGrpSpPr>
          <p:nvPr/>
        </p:nvGrpSpPr>
        <p:grpSpPr bwMode="auto">
          <a:xfrm>
            <a:off x="3011462" y="3717921"/>
            <a:ext cx="608013" cy="1169988"/>
            <a:chOff x="1615" y="1290"/>
            <a:chExt cx="383" cy="737"/>
          </a:xfrm>
        </p:grpSpPr>
        <p:sp>
          <p:nvSpPr>
            <p:cNvPr id="13342" name="AutoShape 11"/>
            <p:cNvSpPr>
              <a:spLocks noChangeArrowheads="1"/>
            </p:cNvSpPr>
            <p:nvPr/>
          </p:nvSpPr>
          <p:spPr bwMode="auto">
            <a:xfrm>
              <a:off x="1637" y="1290"/>
              <a:ext cx="337" cy="334"/>
            </a:xfrm>
            <a:prstGeom prst="smileyFace">
              <a:avLst>
                <a:gd name="adj" fmla="val -4653"/>
              </a:avLst>
            </a:prstGeom>
            <a:solidFill>
              <a:srgbClr val="FF9966"/>
            </a:solidFill>
            <a:ln w="9525">
              <a:solidFill>
                <a:schemeClr val="tx1"/>
              </a:solidFill>
              <a:round/>
              <a:headEnd/>
              <a:tailEnd/>
            </a:ln>
          </p:spPr>
          <p:txBody>
            <a:bodyPr wrap="none" anchor="ctr"/>
            <a:lstStyle/>
            <a:p>
              <a:endParaRPr lang="en-GB">
                <a:solidFill>
                  <a:schemeClr val="bg1"/>
                </a:solidFill>
                <a:latin typeface="+mj-lt"/>
              </a:endParaRPr>
            </a:p>
          </p:txBody>
        </p:sp>
        <p:sp>
          <p:nvSpPr>
            <p:cNvPr id="13343" name="Text Box 12"/>
            <p:cNvSpPr txBox="1">
              <a:spLocks noChangeArrowheads="1"/>
            </p:cNvSpPr>
            <p:nvPr/>
          </p:nvSpPr>
          <p:spPr bwMode="auto">
            <a:xfrm>
              <a:off x="1615" y="1623"/>
              <a:ext cx="383" cy="404"/>
            </a:xfrm>
            <a:prstGeom prst="rect">
              <a:avLst/>
            </a:prstGeom>
            <a:noFill/>
            <a:ln w="9525">
              <a:noFill/>
              <a:miter lim="800000"/>
              <a:headEnd/>
              <a:tailEnd/>
            </a:ln>
          </p:spPr>
          <p:txBody>
            <a:bodyPr>
              <a:spAutoFit/>
            </a:bodyPr>
            <a:lstStyle/>
            <a:p>
              <a:pPr algn="ctr" eaLnBrk="0" hangingPunct="0">
                <a:spcBef>
                  <a:spcPct val="50000"/>
                </a:spcBef>
              </a:pPr>
              <a:r>
                <a:rPr lang="en-GB" sz="3600">
                  <a:solidFill>
                    <a:schemeClr val="bg1"/>
                  </a:solidFill>
                  <a:latin typeface="+mj-lt"/>
                </a:rPr>
                <a:t>8</a:t>
              </a:r>
            </a:p>
          </p:txBody>
        </p:sp>
      </p:grpSp>
      <p:grpSp>
        <p:nvGrpSpPr>
          <p:cNvPr id="5" name="Group 13"/>
          <p:cNvGrpSpPr>
            <a:grpSpLocks/>
          </p:cNvGrpSpPr>
          <p:nvPr/>
        </p:nvGrpSpPr>
        <p:grpSpPr bwMode="auto">
          <a:xfrm>
            <a:off x="2355825" y="4305296"/>
            <a:ext cx="608012" cy="1144588"/>
            <a:chOff x="1221" y="1689"/>
            <a:chExt cx="383" cy="721"/>
          </a:xfrm>
        </p:grpSpPr>
        <p:sp>
          <p:nvSpPr>
            <p:cNvPr id="13340" name="AutoShape 14"/>
            <p:cNvSpPr>
              <a:spLocks noChangeArrowheads="1"/>
            </p:cNvSpPr>
            <p:nvPr/>
          </p:nvSpPr>
          <p:spPr bwMode="auto">
            <a:xfrm>
              <a:off x="1229" y="1689"/>
              <a:ext cx="366" cy="325"/>
            </a:xfrm>
            <a:prstGeom prst="smileyFace">
              <a:avLst>
                <a:gd name="adj" fmla="val -4653"/>
              </a:avLst>
            </a:prstGeom>
            <a:solidFill>
              <a:srgbClr val="FFCCCC"/>
            </a:solidFill>
            <a:ln w="9525">
              <a:solidFill>
                <a:schemeClr val="tx1"/>
              </a:solidFill>
              <a:round/>
              <a:headEnd/>
              <a:tailEnd/>
            </a:ln>
          </p:spPr>
          <p:txBody>
            <a:bodyPr wrap="none" anchor="ctr"/>
            <a:lstStyle/>
            <a:p>
              <a:endParaRPr lang="en-GB">
                <a:solidFill>
                  <a:schemeClr val="bg1"/>
                </a:solidFill>
                <a:latin typeface="+mj-lt"/>
              </a:endParaRPr>
            </a:p>
          </p:txBody>
        </p:sp>
        <p:sp>
          <p:nvSpPr>
            <p:cNvPr id="13341" name="Text Box 15"/>
            <p:cNvSpPr txBox="1">
              <a:spLocks noChangeArrowheads="1"/>
            </p:cNvSpPr>
            <p:nvPr/>
          </p:nvSpPr>
          <p:spPr bwMode="auto">
            <a:xfrm>
              <a:off x="1221" y="2006"/>
              <a:ext cx="383" cy="404"/>
            </a:xfrm>
            <a:prstGeom prst="rect">
              <a:avLst/>
            </a:prstGeom>
            <a:noFill/>
            <a:ln w="9525">
              <a:noFill/>
              <a:miter lim="800000"/>
              <a:headEnd/>
              <a:tailEnd/>
            </a:ln>
          </p:spPr>
          <p:txBody>
            <a:bodyPr>
              <a:spAutoFit/>
            </a:bodyPr>
            <a:lstStyle/>
            <a:p>
              <a:pPr algn="ctr" eaLnBrk="0" hangingPunct="0">
                <a:spcBef>
                  <a:spcPct val="50000"/>
                </a:spcBef>
              </a:pPr>
              <a:r>
                <a:rPr lang="en-GB" sz="3600">
                  <a:solidFill>
                    <a:schemeClr val="bg1"/>
                  </a:solidFill>
                  <a:latin typeface="+mj-lt"/>
                </a:rPr>
                <a:t>9</a:t>
              </a:r>
            </a:p>
          </p:txBody>
        </p:sp>
      </p:grpSp>
      <p:sp>
        <p:nvSpPr>
          <p:cNvPr id="146448" name="Text Box 16"/>
          <p:cNvSpPr txBox="1">
            <a:spLocks noChangeArrowheads="1"/>
          </p:cNvSpPr>
          <p:nvPr/>
        </p:nvSpPr>
        <p:spPr bwMode="auto">
          <a:xfrm>
            <a:off x="1142976" y="2143116"/>
            <a:ext cx="2544762" cy="6413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dirty="0">
                <a:solidFill>
                  <a:schemeClr val="accent2">
                    <a:lumMod val="75000"/>
                  </a:schemeClr>
                </a:solidFill>
                <a:latin typeface="Trebuchet MS" pitchFamily="34" charset="0"/>
              </a:rPr>
              <a:t>Sample</a:t>
            </a:r>
          </a:p>
        </p:txBody>
      </p:sp>
      <p:sp>
        <p:nvSpPr>
          <p:cNvPr id="146449" name="Freeform 17"/>
          <p:cNvSpPr>
            <a:spLocks/>
          </p:cNvSpPr>
          <p:nvPr/>
        </p:nvSpPr>
        <p:spPr bwMode="auto">
          <a:xfrm>
            <a:off x="5551488" y="2852738"/>
            <a:ext cx="3124200" cy="2587625"/>
          </a:xfrm>
          <a:custGeom>
            <a:avLst/>
            <a:gdLst/>
            <a:ahLst/>
            <a:cxnLst>
              <a:cxn ang="0">
                <a:pos x="6" y="335"/>
              </a:cxn>
              <a:cxn ang="0">
                <a:pos x="166" y="109"/>
              </a:cxn>
              <a:cxn ang="0">
                <a:pos x="210" y="22"/>
              </a:cxn>
              <a:cxn ang="0">
                <a:pos x="225" y="0"/>
              </a:cxn>
              <a:cxn ang="0">
                <a:pos x="487" y="51"/>
              </a:cxn>
              <a:cxn ang="0">
                <a:pos x="553" y="131"/>
              </a:cxn>
              <a:cxn ang="0">
                <a:pos x="713" y="263"/>
              </a:cxn>
              <a:cxn ang="0">
                <a:pos x="823" y="314"/>
              </a:cxn>
              <a:cxn ang="0">
                <a:pos x="866" y="343"/>
              </a:cxn>
              <a:cxn ang="0">
                <a:pos x="895" y="386"/>
              </a:cxn>
              <a:cxn ang="0">
                <a:pos x="903" y="408"/>
              </a:cxn>
              <a:cxn ang="0">
                <a:pos x="961" y="518"/>
              </a:cxn>
              <a:cxn ang="0">
                <a:pos x="830" y="773"/>
              </a:cxn>
              <a:cxn ang="0">
                <a:pos x="771" y="831"/>
              </a:cxn>
              <a:cxn ang="0">
                <a:pos x="713" y="919"/>
              </a:cxn>
              <a:cxn ang="0">
                <a:pos x="422" y="1006"/>
              </a:cxn>
              <a:cxn ang="0">
                <a:pos x="232" y="962"/>
              </a:cxn>
              <a:cxn ang="0">
                <a:pos x="166" y="933"/>
              </a:cxn>
              <a:cxn ang="0">
                <a:pos x="101" y="897"/>
              </a:cxn>
              <a:cxn ang="0">
                <a:pos x="42" y="839"/>
              </a:cxn>
              <a:cxn ang="0">
                <a:pos x="20" y="685"/>
              </a:cxn>
              <a:cxn ang="0">
                <a:pos x="50" y="518"/>
              </a:cxn>
              <a:cxn ang="0">
                <a:pos x="28" y="379"/>
              </a:cxn>
              <a:cxn ang="0">
                <a:pos x="6" y="335"/>
              </a:cxn>
            </a:cxnLst>
            <a:rect l="0" t="0" r="r" b="b"/>
            <a:pathLst>
              <a:path w="961" h="1006">
                <a:moveTo>
                  <a:pt x="6" y="335"/>
                </a:moveTo>
                <a:cubicBezTo>
                  <a:pt x="102" y="272"/>
                  <a:pt x="133" y="214"/>
                  <a:pt x="166" y="109"/>
                </a:cubicBezTo>
                <a:cubicBezTo>
                  <a:pt x="177" y="74"/>
                  <a:pt x="189" y="54"/>
                  <a:pt x="210" y="22"/>
                </a:cubicBezTo>
                <a:cubicBezTo>
                  <a:pt x="215" y="15"/>
                  <a:pt x="225" y="0"/>
                  <a:pt x="225" y="0"/>
                </a:cubicBezTo>
                <a:cubicBezTo>
                  <a:pt x="314" y="5"/>
                  <a:pt x="409" y="1"/>
                  <a:pt x="487" y="51"/>
                </a:cubicBezTo>
                <a:cubicBezTo>
                  <a:pt x="507" y="80"/>
                  <a:pt x="532" y="102"/>
                  <a:pt x="553" y="131"/>
                </a:cubicBezTo>
                <a:cubicBezTo>
                  <a:pt x="603" y="200"/>
                  <a:pt x="638" y="226"/>
                  <a:pt x="713" y="263"/>
                </a:cubicBezTo>
                <a:cubicBezTo>
                  <a:pt x="749" y="281"/>
                  <a:pt x="788" y="294"/>
                  <a:pt x="823" y="314"/>
                </a:cubicBezTo>
                <a:cubicBezTo>
                  <a:pt x="838" y="323"/>
                  <a:pt x="866" y="343"/>
                  <a:pt x="866" y="343"/>
                </a:cubicBezTo>
                <a:cubicBezTo>
                  <a:pt x="885" y="396"/>
                  <a:pt x="858" y="332"/>
                  <a:pt x="895" y="386"/>
                </a:cubicBezTo>
                <a:cubicBezTo>
                  <a:pt x="899" y="392"/>
                  <a:pt x="899" y="401"/>
                  <a:pt x="903" y="408"/>
                </a:cubicBezTo>
                <a:cubicBezTo>
                  <a:pt x="927" y="450"/>
                  <a:pt x="947" y="473"/>
                  <a:pt x="961" y="518"/>
                </a:cubicBezTo>
                <a:cubicBezTo>
                  <a:pt x="954" y="642"/>
                  <a:pt x="960" y="732"/>
                  <a:pt x="830" y="773"/>
                </a:cubicBezTo>
                <a:cubicBezTo>
                  <a:pt x="813" y="798"/>
                  <a:pt x="790" y="807"/>
                  <a:pt x="771" y="831"/>
                </a:cubicBezTo>
                <a:cubicBezTo>
                  <a:pt x="759" y="846"/>
                  <a:pt x="733" y="906"/>
                  <a:pt x="713" y="919"/>
                </a:cubicBezTo>
                <a:cubicBezTo>
                  <a:pt x="626" y="976"/>
                  <a:pt x="524" y="992"/>
                  <a:pt x="422" y="1006"/>
                </a:cubicBezTo>
                <a:cubicBezTo>
                  <a:pt x="360" y="999"/>
                  <a:pt x="289" y="991"/>
                  <a:pt x="232" y="962"/>
                </a:cubicBezTo>
                <a:cubicBezTo>
                  <a:pt x="210" y="951"/>
                  <a:pt x="188" y="944"/>
                  <a:pt x="166" y="933"/>
                </a:cubicBezTo>
                <a:cubicBezTo>
                  <a:pt x="142" y="921"/>
                  <a:pt x="127" y="905"/>
                  <a:pt x="101" y="897"/>
                </a:cubicBezTo>
                <a:cubicBezTo>
                  <a:pt x="76" y="880"/>
                  <a:pt x="59" y="863"/>
                  <a:pt x="42" y="839"/>
                </a:cubicBezTo>
                <a:cubicBezTo>
                  <a:pt x="17" y="760"/>
                  <a:pt x="29" y="810"/>
                  <a:pt x="20" y="685"/>
                </a:cubicBezTo>
                <a:cubicBezTo>
                  <a:pt x="25" y="622"/>
                  <a:pt x="29" y="575"/>
                  <a:pt x="50" y="518"/>
                </a:cubicBezTo>
                <a:cubicBezTo>
                  <a:pt x="47" y="481"/>
                  <a:pt x="47" y="418"/>
                  <a:pt x="28" y="379"/>
                </a:cubicBezTo>
                <a:cubicBezTo>
                  <a:pt x="0" y="322"/>
                  <a:pt x="24" y="390"/>
                  <a:pt x="6" y="335"/>
                </a:cubicBezTo>
                <a:close/>
              </a:path>
            </a:pathLst>
          </a:custGeom>
          <a:solidFill>
            <a:srgbClr val="00B050"/>
          </a:solidFill>
          <a:ln w="9525">
            <a:solidFill>
              <a:schemeClr val="tx1"/>
            </a:solidFill>
            <a:round/>
            <a:headEnd/>
            <a:tailEnd/>
          </a:ln>
          <a:effectLst/>
        </p:spPr>
        <p:txBody>
          <a:bodyPr/>
          <a:lstStyle/>
          <a:p>
            <a:pPr>
              <a:defRPr/>
            </a:pPr>
            <a:endParaRPr lang="en-GB">
              <a:solidFill>
                <a:schemeClr val="bg1"/>
              </a:solidFill>
              <a:latin typeface="+mj-lt"/>
            </a:endParaRPr>
          </a:p>
        </p:txBody>
      </p:sp>
      <p:graphicFrame>
        <p:nvGraphicFramePr>
          <p:cNvPr id="146450" name="Object 18"/>
          <p:cNvGraphicFramePr>
            <a:graphicFrameLocks noChangeAspect="1"/>
          </p:cNvGraphicFramePr>
          <p:nvPr/>
        </p:nvGraphicFramePr>
        <p:xfrm>
          <a:off x="6369050" y="5681663"/>
          <a:ext cx="1485900" cy="581025"/>
        </p:xfrm>
        <a:graphic>
          <a:graphicData uri="http://schemas.openxmlformats.org/presentationml/2006/ole">
            <p:oleObj spid="_x0000_s23561" name="Equation" r:id="rId4" imgW="520547" imgH="203261" progId="Equation.3">
              <p:embed/>
            </p:oleObj>
          </a:graphicData>
        </a:graphic>
      </p:graphicFrame>
      <p:grpSp>
        <p:nvGrpSpPr>
          <p:cNvPr id="6" name="Group 19"/>
          <p:cNvGrpSpPr>
            <a:grpSpLocks/>
          </p:cNvGrpSpPr>
          <p:nvPr/>
        </p:nvGrpSpPr>
        <p:grpSpPr bwMode="auto">
          <a:xfrm>
            <a:off x="5792788" y="4079875"/>
            <a:ext cx="698500" cy="1187450"/>
            <a:chOff x="3649" y="2123"/>
            <a:chExt cx="440" cy="748"/>
          </a:xfrm>
        </p:grpSpPr>
        <p:sp>
          <p:nvSpPr>
            <p:cNvPr id="13338" name="AutoShape 20"/>
            <p:cNvSpPr>
              <a:spLocks noChangeArrowheads="1"/>
            </p:cNvSpPr>
            <p:nvPr/>
          </p:nvSpPr>
          <p:spPr bwMode="auto">
            <a:xfrm>
              <a:off x="3667" y="2123"/>
              <a:ext cx="404" cy="343"/>
            </a:xfrm>
            <a:prstGeom prst="smileyFace">
              <a:avLst>
                <a:gd name="adj" fmla="val 4653"/>
              </a:avLst>
            </a:prstGeom>
            <a:solidFill>
              <a:srgbClr val="CC6600"/>
            </a:solidFill>
            <a:ln w="9525">
              <a:solidFill>
                <a:schemeClr val="tx1"/>
              </a:solidFill>
              <a:round/>
              <a:headEnd/>
              <a:tailEnd/>
            </a:ln>
          </p:spPr>
          <p:txBody>
            <a:bodyPr wrap="none" anchor="ctr"/>
            <a:lstStyle/>
            <a:p>
              <a:endParaRPr lang="en-GB">
                <a:solidFill>
                  <a:schemeClr val="bg1"/>
                </a:solidFill>
                <a:latin typeface="+mj-lt"/>
              </a:endParaRPr>
            </a:p>
          </p:txBody>
        </p:sp>
        <p:sp>
          <p:nvSpPr>
            <p:cNvPr id="146453" name="Text Box 21"/>
            <p:cNvSpPr txBox="1">
              <a:spLocks noChangeArrowheads="1"/>
            </p:cNvSpPr>
            <p:nvPr/>
          </p:nvSpPr>
          <p:spPr bwMode="auto">
            <a:xfrm>
              <a:off x="3649" y="2467"/>
              <a:ext cx="440" cy="404"/>
            </a:xfrm>
            <a:prstGeom prst="rect">
              <a:avLst/>
            </a:prstGeom>
            <a:noFill/>
            <a:ln w="9525">
              <a:noFill/>
              <a:miter lim="800000"/>
              <a:headEnd/>
              <a:tailEnd/>
            </a:ln>
            <a:effectLst/>
          </p:spPr>
          <p:txBody>
            <a:bodyPr>
              <a:spAutoFit/>
            </a:bodyPr>
            <a:lstStyle/>
            <a:p>
              <a:pPr eaLnBrk="0" hangingPunct="0">
                <a:spcBef>
                  <a:spcPct val="50000"/>
                </a:spcBef>
                <a:defRPr/>
              </a:pPr>
              <a:r>
                <a:rPr lang="en-GB" sz="3600" dirty="0">
                  <a:solidFill>
                    <a:schemeClr val="bg1"/>
                  </a:solidFill>
                  <a:latin typeface="+mj-lt"/>
                </a:rPr>
                <a:t>15</a:t>
              </a:r>
            </a:p>
          </p:txBody>
        </p:sp>
      </p:grpSp>
      <p:grpSp>
        <p:nvGrpSpPr>
          <p:cNvPr id="7" name="Group 22"/>
          <p:cNvGrpSpPr>
            <a:grpSpLocks/>
          </p:cNvGrpSpPr>
          <p:nvPr/>
        </p:nvGrpSpPr>
        <p:grpSpPr bwMode="auto">
          <a:xfrm>
            <a:off x="6438900" y="3127375"/>
            <a:ext cx="608013" cy="1149350"/>
            <a:chOff x="4056" y="1523"/>
            <a:chExt cx="383" cy="724"/>
          </a:xfrm>
        </p:grpSpPr>
        <p:sp>
          <p:nvSpPr>
            <p:cNvPr id="13336" name="AutoShape 23"/>
            <p:cNvSpPr>
              <a:spLocks noChangeArrowheads="1"/>
            </p:cNvSpPr>
            <p:nvPr/>
          </p:nvSpPr>
          <p:spPr bwMode="auto">
            <a:xfrm>
              <a:off x="4073" y="1523"/>
              <a:ext cx="347" cy="334"/>
            </a:xfrm>
            <a:prstGeom prst="smileyFace">
              <a:avLst>
                <a:gd name="adj" fmla="val -4653"/>
              </a:avLst>
            </a:prstGeom>
            <a:solidFill>
              <a:srgbClr val="FFCCCC"/>
            </a:solidFill>
            <a:ln w="9525">
              <a:solidFill>
                <a:schemeClr val="tx1"/>
              </a:solidFill>
              <a:round/>
              <a:headEnd/>
              <a:tailEnd/>
            </a:ln>
          </p:spPr>
          <p:txBody>
            <a:bodyPr wrap="none" anchor="ctr"/>
            <a:lstStyle/>
            <a:p>
              <a:endParaRPr lang="en-GB">
                <a:solidFill>
                  <a:schemeClr val="bg1"/>
                </a:solidFill>
                <a:latin typeface="+mj-lt"/>
              </a:endParaRPr>
            </a:p>
          </p:txBody>
        </p:sp>
        <p:sp>
          <p:nvSpPr>
            <p:cNvPr id="146456" name="Text Box 24"/>
            <p:cNvSpPr txBox="1">
              <a:spLocks noChangeArrowheads="1"/>
            </p:cNvSpPr>
            <p:nvPr/>
          </p:nvSpPr>
          <p:spPr bwMode="auto">
            <a:xfrm>
              <a:off x="4056" y="1843"/>
              <a:ext cx="383" cy="404"/>
            </a:xfrm>
            <a:prstGeom prst="rect">
              <a:avLst/>
            </a:prstGeom>
            <a:noFill/>
            <a:ln w="9525">
              <a:noFill/>
              <a:miter lim="800000"/>
              <a:headEnd/>
              <a:tailEnd/>
            </a:ln>
            <a:effectLst/>
          </p:spPr>
          <p:txBody>
            <a:bodyPr>
              <a:spAutoFit/>
            </a:bodyPr>
            <a:lstStyle/>
            <a:p>
              <a:pPr algn="ctr" eaLnBrk="0" hangingPunct="0">
                <a:spcBef>
                  <a:spcPct val="50000"/>
                </a:spcBef>
                <a:defRPr/>
              </a:pPr>
              <a:r>
                <a:rPr lang="en-GB" sz="3600" dirty="0">
                  <a:solidFill>
                    <a:schemeClr val="bg1"/>
                  </a:solidFill>
                  <a:latin typeface="+mj-lt"/>
                </a:rPr>
                <a:t>7</a:t>
              </a:r>
            </a:p>
          </p:txBody>
        </p:sp>
      </p:grpSp>
      <p:grpSp>
        <p:nvGrpSpPr>
          <p:cNvPr id="8" name="Group 25"/>
          <p:cNvGrpSpPr>
            <a:grpSpLocks/>
          </p:cNvGrpSpPr>
          <p:nvPr/>
        </p:nvGrpSpPr>
        <p:grpSpPr bwMode="auto">
          <a:xfrm>
            <a:off x="7562850" y="3641725"/>
            <a:ext cx="608013" cy="1169988"/>
            <a:chOff x="4764" y="1847"/>
            <a:chExt cx="383" cy="737"/>
          </a:xfrm>
        </p:grpSpPr>
        <p:sp>
          <p:nvSpPr>
            <p:cNvPr id="13334" name="AutoShape 26"/>
            <p:cNvSpPr>
              <a:spLocks noChangeArrowheads="1"/>
            </p:cNvSpPr>
            <p:nvPr/>
          </p:nvSpPr>
          <p:spPr bwMode="auto">
            <a:xfrm>
              <a:off x="4786" y="1847"/>
              <a:ext cx="337" cy="334"/>
            </a:xfrm>
            <a:prstGeom prst="smileyFace">
              <a:avLst>
                <a:gd name="adj" fmla="val -4653"/>
              </a:avLst>
            </a:prstGeom>
            <a:solidFill>
              <a:srgbClr val="FF9966"/>
            </a:solidFill>
            <a:ln w="9525">
              <a:solidFill>
                <a:schemeClr val="tx1"/>
              </a:solidFill>
              <a:round/>
              <a:headEnd/>
              <a:tailEnd/>
            </a:ln>
          </p:spPr>
          <p:txBody>
            <a:bodyPr wrap="none" anchor="ctr"/>
            <a:lstStyle/>
            <a:p>
              <a:endParaRPr lang="en-GB">
                <a:solidFill>
                  <a:schemeClr val="bg1"/>
                </a:solidFill>
                <a:latin typeface="+mj-lt"/>
              </a:endParaRPr>
            </a:p>
          </p:txBody>
        </p:sp>
        <p:sp>
          <p:nvSpPr>
            <p:cNvPr id="146459" name="Text Box 27"/>
            <p:cNvSpPr txBox="1">
              <a:spLocks noChangeArrowheads="1"/>
            </p:cNvSpPr>
            <p:nvPr/>
          </p:nvSpPr>
          <p:spPr bwMode="auto">
            <a:xfrm>
              <a:off x="4764" y="2180"/>
              <a:ext cx="383" cy="404"/>
            </a:xfrm>
            <a:prstGeom prst="rect">
              <a:avLst/>
            </a:prstGeom>
            <a:noFill/>
            <a:ln w="9525">
              <a:noFill/>
              <a:miter lim="800000"/>
              <a:headEnd/>
              <a:tailEnd/>
            </a:ln>
            <a:effectLst/>
          </p:spPr>
          <p:txBody>
            <a:bodyPr>
              <a:spAutoFit/>
            </a:bodyPr>
            <a:lstStyle/>
            <a:p>
              <a:pPr algn="ctr" eaLnBrk="0" hangingPunct="0">
                <a:spcBef>
                  <a:spcPct val="50000"/>
                </a:spcBef>
                <a:defRPr/>
              </a:pPr>
              <a:r>
                <a:rPr lang="en-GB" sz="3600">
                  <a:solidFill>
                    <a:schemeClr val="bg1"/>
                  </a:solidFill>
                  <a:latin typeface="+mj-lt"/>
                </a:rPr>
                <a:t>8</a:t>
              </a:r>
            </a:p>
          </p:txBody>
        </p:sp>
      </p:grpSp>
      <p:grpSp>
        <p:nvGrpSpPr>
          <p:cNvPr id="9" name="Group 28"/>
          <p:cNvGrpSpPr>
            <a:grpSpLocks/>
          </p:cNvGrpSpPr>
          <p:nvPr/>
        </p:nvGrpSpPr>
        <p:grpSpPr bwMode="auto">
          <a:xfrm>
            <a:off x="6907213" y="4229100"/>
            <a:ext cx="608012" cy="1144588"/>
            <a:chOff x="4351" y="2217"/>
            <a:chExt cx="383" cy="721"/>
          </a:xfrm>
        </p:grpSpPr>
        <p:sp>
          <p:nvSpPr>
            <p:cNvPr id="13332" name="AutoShape 29"/>
            <p:cNvSpPr>
              <a:spLocks noChangeArrowheads="1"/>
            </p:cNvSpPr>
            <p:nvPr/>
          </p:nvSpPr>
          <p:spPr bwMode="auto">
            <a:xfrm>
              <a:off x="4359" y="2217"/>
              <a:ext cx="366" cy="325"/>
            </a:xfrm>
            <a:prstGeom prst="smileyFace">
              <a:avLst>
                <a:gd name="adj" fmla="val -4653"/>
              </a:avLst>
            </a:prstGeom>
            <a:solidFill>
              <a:srgbClr val="FFCCCC"/>
            </a:solidFill>
            <a:ln w="9525">
              <a:solidFill>
                <a:schemeClr val="tx1"/>
              </a:solidFill>
              <a:round/>
              <a:headEnd/>
              <a:tailEnd/>
            </a:ln>
          </p:spPr>
          <p:txBody>
            <a:bodyPr wrap="none" anchor="ctr"/>
            <a:lstStyle/>
            <a:p>
              <a:endParaRPr lang="en-GB">
                <a:solidFill>
                  <a:schemeClr val="bg1"/>
                </a:solidFill>
                <a:latin typeface="+mj-lt"/>
              </a:endParaRPr>
            </a:p>
          </p:txBody>
        </p:sp>
        <p:sp>
          <p:nvSpPr>
            <p:cNvPr id="146462" name="Text Box 30"/>
            <p:cNvSpPr txBox="1">
              <a:spLocks noChangeArrowheads="1"/>
            </p:cNvSpPr>
            <p:nvPr/>
          </p:nvSpPr>
          <p:spPr bwMode="auto">
            <a:xfrm>
              <a:off x="4351" y="2534"/>
              <a:ext cx="383" cy="404"/>
            </a:xfrm>
            <a:prstGeom prst="rect">
              <a:avLst/>
            </a:prstGeom>
            <a:noFill/>
            <a:ln w="9525">
              <a:noFill/>
              <a:miter lim="800000"/>
              <a:headEnd/>
              <a:tailEnd/>
            </a:ln>
            <a:effectLst/>
          </p:spPr>
          <p:txBody>
            <a:bodyPr>
              <a:spAutoFit/>
            </a:bodyPr>
            <a:lstStyle/>
            <a:p>
              <a:pPr algn="ctr" eaLnBrk="0" hangingPunct="0">
                <a:spcBef>
                  <a:spcPct val="50000"/>
                </a:spcBef>
                <a:defRPr/>
              </a:pPr>
              <a:r>
                <a:rPr lang="en-GB" sz="3600">
                  <a:solidFill>
                    <a:schemeClr val="bg1"/>
                  </a:solidFill>
                  <a:latin typeface="+mj-lt"/>
                </a:rPr>
                <a:t>?</a:t>
              </a:r>
            </a:p>
          </p:txBody>
        </p:sp>
      </p:grpSp>
      <p:sp>
        <p:nvSpPr>
          <p:cNvPr id="146463" name="Text Box 31"/>
          <p:cNvSpPr txBox="1">
            <a:spLocks noChangeArrowheads="1"/>
          </p:cNvSpPr>
          <p:nvPr/>
        </p:nvSpPr>
        <p:spPr bwMode="auto">
          <a:xfrm>
            <a:off x="5929322" y="2143116"/>
            <a:ext cx="2544762" cy="6413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dirty="0">
                <a:solidFill>
                  <a:schemeClr val="accent2">
                    <a:lumMod val="75000"/>
                  </a:schemeClr>
                </a:solidFill>
                <a:latin typeface="Trebuchet MS" pitchFamily="34" charset="0"/>
              </a:rPr>
              <a:t>Population</a:t>
            </a:r>
          </a:p>
        </p:txBody>
      </p:sp>
      <p:sp>
        <p:nvSpPr>
          <p:cNvPr id="146465" name="AutoShape 33"/>
          <p:cNvSpPr>
            <a:spLocks noChangeArrowheads="1"/>
          </p:cNvSpPr>
          <p:nvPr/>
        </p:nvSpPr>
        <p:spPr bwMode="auto">
          <a:xfrm>
            <a:off x="4214810" y="4000504"/>
            <a:ext cx="1371600" cy="685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bg2"/>
            </a:solidFill>
            <a:miter lim="800000"/>
            <a:headEnd/>
            <a:tailEnd/>
          </a:ln>
          <a:effectLst/>
        </p:spPr>
        <p:txBody>
          <a:bodyPr wrap="none" anchor="ctr"/>
          <a:lstStyle/>
          <a:p>
            <a:pPr>
              <a:defRPr/>
            </a:pPr>
            <a:endParaRPr lang="en-GB">
              <a:solidFill>
                <a:schemeClr val="bg1"/>
              </a:solidFill>
              <a:latin typeface="+mj-lt"/>
            </a:endParaRPr>
          </a:p>
        </p:txBody>
      </p:sp>
      <p:pic>
        <p:nvPicPr>
          <p:cNvPr id="35" name="Picture 34" descr="jane_superbrain2.gif"/>
          <p:cNvPicPr>
            <a:picLocks noChangeAspect="1"/>
          </p:cNvPicPr>
          <p:nvPr/>
        </p:nvPicPr>
        <p:blipFill>
          <a:blip r:embed="rId5" cstate="print"/>
          <a:stretch>
            <a:fillRect/>
          </a:stretch>
        </p:blipFill>
        <p:spPr>
          <a:xfrm>
            <a:off x="7929586" y="0"/>
            <a:ext cx="1214414" cy="19534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48"/>
                                        </p:tgtEl>
                                        <p:attrNameLst>
                                          <p:attrName>style.visibility</p:attrName>
                                        </p:attrNameLst>
                                      </p:cBhvr>
                                      <p:to>
                                        <p:strVal val="visible"/>
                                      </p:to>
                                    </p:set>
                                    <p:animEffect transition="in" filter="dissolve">
                                      <p:cBhvr>
                                        <p:cTn id="7" dur="500"/>
                                        <p:tgtEl>
                                          <p:spTgt spid="146448"/>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46434"/>
                                        </p:tgtEl>
                                        <p:attrNameLst>
                                          <p:attrName>style.visibility</p:attrName>
                                        </p:attrNameLst>
                                      </p:cBhvr>
                                      <p:to>
                                        <p:strVal val="visible"/>
                                      </p:to>
                                    </p:set>
                                    <p:animEffect transition="in" filter="dissolve">
                                      <p:cBhvr>
                                        <p:cTn id="11" dur="500"/>
                                        <p:tgtEl>
                                          <p:spTgt spid="146434"/>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3500"/>
                            </p:stCondLst>
                            <p:childTnLst>
                              <p:par>
                                <p:cTn id="17" presetID="9" presetClass="entr" presetSubtype="0"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par>
                          <p:cTn id="20" fill="hold">
                            <p:stCondLst>
                              <p:cond delay="5000"/>
                            </p:stCondLst>
                            <p:childTnLst>
                              <p:par>
                                <p:cTn id="21" presetID="9"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par>
                          <p:cTn id="24" fill="hold">
                            <p:stCondLst>
                              <p:cond delay="6500"/>
                            </p:stCondLst>
                            <p:childTnLst>
                              <p:par>
                                <p:cTn id="25" presetID="9" presetClass="entr" presetSubtype="0" fill="hold" nodeType="after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par>
                          <p:cTn id="28" fill="hold">
                            <p:stCondLst>
                              <p:cond delay="8000"/>
                            </p:stCondLst>
                            <p:childTnLst>
                              <p:par>
                                <p:cTn id="29" presetID="9" presetClass="entr" presetSubtype="0" fill="hold" nodeType="afterEffect">
                                  <p:stCondLst>
                                    <p:cond delay="1000"/>
                                  </p:stCondLst>
                                  <p:childTnLst>
                                    <p:set>
                                      <p:cBhvr>
                                        <p:cTn id="30" dur="1" fill="hold">
                                          <p:stCondLst>
                                            <p:cond delay="0"/>
                                          </p:stCondLst>
                                        </p:cTn>
                                        <p:tgtEl>
                                          <p:spTgt spid="146435"/>
                                        </p:tgtEl>
                                        <p:attrNameLst>
                                          <p:attrName>style.visibility</p:attrName>
                                        </p:attrNameLst>
                                      </p:cBhvr>
                                      <p:to>
                                        <p:strVal val="visible"/>
                                      </p:to>
                                    </p:set>
                                    <p:animEffect transition="in" filter="dissolve">
                                      <p:cBhvr>
                                        <p:cTn id="31" dur="500"/>
                                        <p:tgtEl>
                                          <p:spTgt spid="146435"/>
                                        </p:tgtEl>
                                      </p:cBhvr>
                                    </p:animEffect>
                                  </p:childTnLst>
                                </p:cTn>
                              </p:par>
                            </p:childTnLst>
                          </p:cTn>
                        </p:par>
                        <p:par>
                          <p:cTn id="32" fill="hold">
                            <p:stCondLst>
                              <p:cond delay="9500"/>
                            </p:stCondLst>
                            <p:childTnLst>
                              <p:par>
                                <p:cTn id="33" presetID="9" presetClass="entr" presetSubtype="0" fill="hold" grpId="0" nodeType="afterEffect">
                                  <p:stCondLst>
                                    <p:cond delay="1000"/>
                                  </p:stCondLst>
                                  <p:childTnLst>
                                    <p:set>
                                      <p:cBhvr>
                                        <p:cTn id="34" dur="1" fill="hold">
                                          <p:stCondLst>
                                            <p:cond delay="0"/>
                                          </p:stCondLst>
                                        </p:cTn>
                                        <p:tgtEl>
                                          <p:spTgt spid="146465"/>
                                        </p:tgtEl>
                                        <p:attrNameLst>
                                          <p:attrName>style.visibility</p:attrName>
                                        </p:attrNameLst>
                                      </p:cBhvr>
                                      <p:to>
                                        <p:strVal val="visible"/>
                                      </p:to>
                                    </p:set>
                                    <p:animEffect transition="in" filter="dissolve">
                                      <p:cBhvr>
                                        <p:cTn id="35" dur="500"/>
                                        <p:tgtEl>
                                          <p:spTgt spid="14646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46463"/>
                                        </p:tgtEl>
                                        <p:attrNameLst>
                                          <p:attrName>style.visibility</p:attrName>
                                        </p:attrNameLst>
                                      </p:cBhvr>
                                      <p:to>
                                        <p:strVal val="visible"/>
                                      </p:to>
                                    </p:set>
                                    <p:animEffect transition="in" filter="dissolve">
                                      <p:cBhvr>
                                        <p:cTn id="40" dur="500"/>
                                        <p:tgtEl>
                                          <p:spTgt spid="146463"/>
                                        </p:tgtEl>
                                      </p:cBhvr>
                                    </p:animEffect>
                                  </p:childTnLst>
                                </p:cTn>
                              </p:par>
                            </p:childTnLst>
                          </p:cTn>
                        </p:par>
                        <p:par>
                          <p:cTn id="41" fill="hold">
                            <p:stCondLst>
                              <p:cond delay="500"/>
                            </p:stCondLst>
                            <p:childTnLst>
                              <p:par>
                                <p:cTn id="42" presetID="9" presetClass="entr" presetSubtype="0" fill="hold" grpId="0" nodeType="afterEffect">
                                  <p:stCondLst>
                                    <p:cond delay="1000"/>
                                  </p:stCondLst>
                                  <p:childTnLst>
                                    <p:set>
                                      <p:cBhvr>
                                        <p:cTn id="43" dur="1" fill="hold">
                                          <p:stCondLst>
                                            <p:cond delay="0"/>
                                          </p:stCondLst>
                                        </p:cTn>
                                        <p:tgtEl>
                                          <p:spTgt spid="146449"/>
                                        </p:tgtEl>
                                        <p:attrNameLst>
                                          <p:attrName>style.visibility</p:attrName>
                                        </p:attrNameLst>
                                      </p:cBhvr>
                                      <p:to>
                                        <p:strVal val="visible"/>
                                      </p:to>
                                    </p:set>
                                    <p:animEffect transition="in" filter="dissolve">
                                      <p:cBhvr>
                                        <p:cTn id="44" dur="500"/>
                                        <p:tgtEl>
                                          <p:spTgt spid="14644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46450"/>
                                        </p:tgtEl>
                                        <p:attrNameLst>
                                          <p:attrName>style.visibility</p:attrName>
                                        </p:attrNameLst>
                                      </p:cBhvr>
                                      <p:to>
                                        <p:strVal val="visible"/>
                                      </p:to>
                                    </p:set>
                                    <p:animEffect transition="in" filter="dissolve">
                                      <p:cBhvr>
                                        <p:cTn id="49" dur="500"/>
                                        <p:tgtEl>
                                          <p:spTgt spid="14645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dissolv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dissolv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dissolv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dissolve">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P spid="146448" grpId="0" autoUpdateAnimBg="0"/>
      <p:bldP spid="146449" grpId="0" animBg="1"/>
      <p:bldP spid="146463" grpId="0" autoUpdateAnimBg="0"/>
      <p:bldP spid="1464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38D14BCD-B2D8-4B69-AF19-3C2AFD739878}" type="slidenum">
              <a:rPr lang="en-US"/>
              <a:pPr/>
              <a:t>2</a:t>
            </a:fld>
            <a:endParaRPr lang="en-US"/>
          </a:p>
        </p:txBody>
      </p:sp>
      <p:sp>
        <p:nvSpPr>
          <p:cNvPr id="4098" name="Rectangle 2"/>
          <p:cNvSpPr>
            <a:spLocks noGrp="1" noChangeArrowheads="1"/>
          </p:cNvSpPr>
          <p:nvPr>
            <p:ph type="title"/>
          </p:nvPr>
        </p:nvSpPr>
        <p:spPr/>
        <p:txBody>
          <a:bodyPr/>
          <a:lstStyle/>
          <a:p>
            <a:r>
              <a:rPr lang="en-GB"/>
              <a:t>Aims and Objectives</a:t>
            </a:r>
            <a:endParaRPr lang="en-US"/>
          </a:p>
        </p:txBody>
      </p:sp>
      <p:sp>
        <p:nvSpPr>
          <p:cNvPr id="4099" name="Rectangle 3"/>
          <p:cNvSpPr>
            <a:spLocks noGrp="1" noChangeArrowheads="1"/>
          </p:cNvSpPr>
          <p:nvPr>
            <p:ph type="body" idx="1"/>
          </p:nvPr>
        </p:nvSpPr>
        <p:spPr/>
        <p:txBody>
          <a:bodyPr/>
          <a:lstStyle/>
          <a:p>
            <a:r>
              <a:rPr lang="en-GB" dirty="0"/>
              <a:t>Know what a statistical model is and </a:t>
            </a:r>
            <a:r>
              <a:rPr lang="en-US" dirty="0"/>
              <a:t>why we use them.</a:t>
            </a:r>
          </a:p>
          <a:p>
            <a:pPr lvl="1"/>
            <a:r>
              <a:rPr lang="en-GB" dirty="0"/>
              <a:t>The </a:t>
            </a:r>
            <a:r>
              <a:rPr lang="en-GB" dirty="0" smtClean="0"/>
              <a:t>mean</a:t>
            </a:r>
            <a:endParaRPr lang="en-US" dirty="0"/>
          </a:p>
          <a:p>
            <a:r>
              <a:rPr lang="en-US" dirty="0"/>
              <a:t>Know what the ‘fit’ of a model is and why it is important.</a:t>
            </a:r>
          </a:p>
          <a:p>
            <a:pPr lvl="1"/>
            <a:r>
              <a:rPr lang="en-GB" dirty="0"/>
              <a:t>The </a:t>
            </a:r>
            <a:r>
              <a:rPr lang="en-GB" dirty="0" smtClean="0"/>
              <a:t>standard deviation</a:t>
            </a:r>
            <a:endParaRPr lang="en-GB" dirty="0"/>
          </a:p>
          <a:p>
            <a:r>
              <a:rPr lang="en-GB" dirty="0"/>
              <a:t>Distinguish models for samples and populations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dissolve">
                                      <p:cBhvr>
                                        <p:cTn id="11" dur="500"/>
                                        <p:tgtEl>
                                          <p:spTgt spid="4099">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dissolve">
                                      <p:cBhvr>
                                        <p:cTn id="15" dur="500"/>
                                        <p:tgtEl>
                                          <p:spTgt spid="4099">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dissolve">
                                      <p:cBhvr>
                                        <p:cTn id="23"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Slide </a:t>
            </a:r>
            <a:fld id="{368B6BB9-9C68-441A-B503-0CCF3800F710}" type="slidenum">
              <a:rPr lang="en-US"/>
              <a:pPr/>
              <a:t>20</a:t>
            </a:fld>
            <a:endParaRPr lang="en-US"/>
          </a:p>
        </p:txBody>
      </p:sp>
      <p:sp>
        <p:nvSpPr>
          <p:cNvPr id="136194" name="Rectangle 2"/>
          <p:cNvSpPr>
            <a:spLocks noGrp="1" noChangeArrowheads="1"/>
          </p:cNvSpPr>
          <p:nvPr>
            <p:ph type="title"/>
          </p:nvPr>
        </p:nvSpPr>
        <p:spPr>
          <a:xfrm>
            <a:off x="671513" y="0"/>
            <a:ext cx="7772400" cy="1143000"/>
          </a:xfrm>
        </p:spPr>
        <p:txBody>
          <a:bodyPr/>
          <a:lstStyle/>
          <a:p>
            <a:r>
              <a:rPr lang="en-GB"/>
              <a:t>Standard Deviation</a:t>
            </a:r>
          </a:p>
        </p:txBody>
      </p:sp>
      <p:sp>
        <p:nvSpPr>
          <p:cNvPr id="136195" name="Rectangle 3"/>
          <p:cNvSpPr>
            <a:spLocks noGrp="1" noChangeArrowheads="1"/>
          </p:cNvSpPr>
          <p:nvPr>
            <p:ph type="body" idx="1"/>
          </p:nvPr>
        </p:nvSpPr>
        <p:spPr>
          <a:xfrm>
            <a:off x="1454150" y="1036638"/>
            <a:ext cx="7194550" cy="3116262"/>
          </a:xfrm>
        </p:spPr>
        <p:txBody>
          <a:bodyPr/>
          <a:lstStyle/>
          <a:p>
            <a:pPr>
              <a:spcBef>
                <a:spcPct val="30000"/>
              </a:spcBef>
              <a:spcAft>
                <a:spcPct val="30000"/>
              </a:spcAft>
            </a:pPr>
            <a:r>
              <a:rPr lang="en-GB" dirty="0"/>
              <a:t>The variance has one problem: it is measured in units squared.</a:t>
            </a:r>
          </a:p>
          <a:p>
            <a:pPr>
              <a:spcBef>
                <a:spcPct val="30000"/>
              </a:spcBef>
              <a:spcAft>
                <a:spcPct val="30000"/>
              </a:spcAft>
            </a:pPr>
            <a:r>
              <a:rPr lang="en-GB" dirty="0"/>
              <a:t>This isn’t a very meaningful metric so we take the square root value.</a:t>
            </a:r>
          </a:p>
          <a:p>
            <a:pPr>
              <a:spcBef>
                <a:spcPct val="30000"/>
              </a:spcBef>
              <a:spcAft>
                <a:spcPct val="30000"/>
              </a:spcAft>
            </a:pPr>
            <a:r>
              <a:rPr lang="en-GB" dirty="0"/>
              <a:t>This is the </a:t>
            </a:r>
            <a:r>
              <a:rPr lang="en-GB" dirty="0" smtClean="0">
                <a:solidFill>
                  <a:srgbClr val="333399"/>
                </a:solidFill>
              </a:rPr>
              <a:t>standard deviation</a:t>
            </a:r>
            <a:r>
              <a:rPr lang="en-GB" b="1" dirty="0" smtClean="0">
                <a:effectLst>
                  <a:outerShdw blurRad="38100" dist="38100" dir="2700000" algn="tl">
                    <a:srgbClr val="C0C0C0"/>
                  </a:outerShdw>
                </a:effectLst>
              </a:rPr>
              <a:t> </a:t>
            </a:r>
            <a:r>
              <a:rPr lang="en-GB" dirty="0" smtClean="0"/>
              <a:t>(</a:t>
            </a:r>
            <a:r>
              <a:rPr lang="en-GB" dirty="0"/>
              <a:t>s).</a:t>
            </a:r>
            <a:r>
              <a:rPr lang="en-GB" sz="2800" dirty="0"/>
              <a:t> </a:t>
            </a:r>
          </a:p>
        </p:txBody>
      </p:sp>
      <p:graphicFrame>
        <p:nvGraphicFramePr>
          <p:cNvPr id="136196" name="Object 4"/>
          <p:cNvGraphicFramePr>
            <a:graphicFrameLocks noChangeAspect="1"/>
          </p:cNvGraphicFramePr>
          <p:nvPr/>
        </p:nvGraphicFramePr>
        <p:xfrm>
          <a:off x="1833563" y="4413250"/>
          <a:ext cx="6810375" cy="1422400"/>
        </p:xfrm>
        <a:graphic>
          <a:graphicData uri="http://schemas.openxmlformats.org/presentationml/2006/ole">
            <p:oleObj spid="_x0000_s13318" name="Equation" r:id="rId4" imgW="175248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dissolve">
                                      <p:cBhvr>
                                        <p:cTn id="7" dur="500"/>
                                        <p:tgtEl>
                                          <p:spTgt spid="1361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195">
                                            <p:txEl>
                                              <p:pRg st="0" end="0"/>
                                            </p:txEl>
                                          </p:spTgt>
                                        </p:tgtEl>
                                        <p:attrNameLst>
                                          <p:attrName>style.visibility</p:attrName>
                                        </p:attrNameLst>
                                      </p:cBhvr>
                                      <p:to>
                                        <p:strVal val="visible"/>
                                      </p:to>
                                    </p:set>
                                    <p:animEffect transition="in" filter="dissolve">
                                      <p:cBhvr>
                                        <p:cTn id="12" dur="500"/>
                                        <p:tgtEl>
                                          <p:spTgt spid="136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6195">
                                            <p:txEl>
                                              <p:pRg st="1" end="1"/>
                                            </p:txEl>
                                          </p:spTgt>
                                        </p:tgtEl>
                                        <p:attrNameLst>
                                          <p:attrName>style.visibility</p:attrName>
                                        </p:attrNameLst>
                                      </p:cBhvr>
                                      <p:to>
                                        <p:strVal val="visible"/>
                                      </p:to>
                                    </p:set>
                                    <p:animEffect transition="in" filter="dissolve">
                                      <p:cBhvr>
                                        <p:cTn id="17" dur="500"/>
                                        <p:tgtEl>
                                          <p:spTgt spid="1361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6195">
                                            <p:txEl>
                                              <p:pRg st="2" end="2"/>
                                            </p:txEl>
                                          </p:spTgt>
                                        </p:tgtEl>
                                        <p:attrNameLst>
                                          <p:attrName>style.visibility</p:attrName>
                                        </p:attrNameLst>
                                      </p:cBhvr>
                                      <p:to>
                                        <p:strVal val="visible"/>
                                      </p:to>
                                    </p:set>
                                    <p:animEffect transition="in" filter="dissolve">
                                      <p:cBhvr>
                                        <p:cTn id="22" dur="500"/>
                                        <p:tgtEl>
                                          <p:spTgt spid="1361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136196"/>
                                        </p:tgtEl>
                                        <p:attrNameLst>
                                          <p:attrName>style.visibility</p:attrName>
                                        </p:attrNameLst>
                                      </p:cBhvr>
                                      <p:to>
                                        <p:strVal val="visible"/>
                                      </p:to>
                                    </p:set>
                                    <p:anim calcmode="lin" valueType="num">
                                      <p:cBhvr>
                                        <p:cTn id="27" dur="1000" fill="hold"/>
                                        <p:tgtEl>
                                          <p:spTgt spid="136196"/>
                                        </p:tgtEl>
                                        <p:attrNameLst>
                                          <p:attrName>ppt_w</p:attrName>
                                        </p:attrNameLst>
                                      </p:cBhvr>
                                      <p:tavLst>
                                        <p:tav tm="0">
                                          <p:val>
                                            <p:fltVal val="0"/>
                                          </p:val>
                                        </p:tav>
                                        <p:tav tm="100000">
                                          <p:val>
                                            <p:strVal val="#ppt_w"/>
                                          </p:val>
                                        </p:tav>
                                      </p:tavLst>
                                    </p:anim>
                                    <p:anim calcmode="lin" valueType="num">
                                      <p:cBhvr>
                                        <p:cTn id="28" dur="1000" fill="hold"/>
                                        <p:tgtEl>
                                          <p:spTgt spid="136196"/>
                                        </p:tgtEl>
                                        <p:attrNameLst>
                                          <p:attrName>ppt_h</p:attrName>
                                        </p:attrNameLst>
                                      </p:cBhvr>
                                      <p:tavLst>
                                        <p:tav tm="0">
                                          <p:val>
                                            <p:fltVal val="0"/>
                                          </p:val>
                                        </p:tav>
                                        <p:tav tm="100000">
                                          <p:val>
                                            <p:strVal val="#ppt_h"/>
                                          </p:val>
                                        </p:tav>
                                      </p:tavLst>
                                    </p:anim>
                                    <p:anim calcmode="lin" valueType="num">
                                      <p:cBhvr>
                                        <p:cTn id="29" dur="1000" fill="hold"/>
                                        <p:tgtEl>
                                          <p:spTgt spid="136196"/>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361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P spid="13619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2B4E642B-F921-4A2F-AA03-57BFB8D8258A}" type="slidenum">
              <a:rPr lang="en-US"/>
              <a:pPr/>
              <a:t>21</a:t>
            </a:fld>
            <a:endParaRPr lang="en-US"/>
          </a:p>
        </p:txBody>
      </p:sp>
      <p:sp>
        <p:nvSpPr>
          <p:cNvPr id="138242" name="Rectangle 2"/>
          <p:cNvSpPr>
            <a:spLocks noGrp="1" noChangeArrowheads="1"/>
          </p:cNvSpPr>
          <p:nvPr>
            <p:ph type="title"/>
          </p:nvPr>
        </p:nvSpPr>
        <p:spPr/>
        <p:txBody>
          <a:bodyPr/>
          <a:lstStyle/>
          <a:p>
            <a:r>
              <a:rPr lang="en-GB"/>
              <a:t>Important Things to Remember</a:t>
            </a:r>
          </a:p>
        </p:txBody>
      </p:sp>
      <p:sp>
        <p:nvSpPr>
          <p:cNvPr id="138243" name="Rectangle 3"/>
          <p:cNvSpPr>
            <a:spLocks noGrp="1" noChangeArrowheads="1"/>
          </p:cNvSpPr>
          <p:nvPr>
            <p:ph type="body" idx="1"/>
          </p:nvPr>
        </p:nvSpPr>
        <p:spPr/>
        <p:txBody>
          <a:bodyPr/>
          <a:lstStyle/>
          <a:p>
            <a:r>
              <a:rPr lang="en-GB" dirty="0"/>
              <a:t>The </a:t>
            </a:r>
            <a:r>
              <a:rPr lang="en-GB" dirty="0" smtClean="0"/>
              <a:t>sum of squares, variance, and standard deviation represent </a:t>
            </a:r>
            <a:r>
              <a:rPr lang="en-GB" dirty="0"/>
              <a:t>the same thing:</a:t>
            </a:r>
          </a:p>
          <a:p>
            <a:pPr lvl="1"/>
            <a:r>
              <a:rPr lang="en-GB" dirty="0"/>
              <a:t>The </a:t>
            </a:r>
            <a:r>
              <a:rPr lang="en-GB" dirty="0" smtClean="0"/>
              <a:t>‘fit</a:t>
            </a:r>
            <a:r>
              <a:rPr lang="en-GB" dirty="0"/>
              <a:t>’ of the mean to the data</a:t>
            </a:r>
          </a:p>
          <a:p>
            <a:pPr lvl="1"/>
            <a:r>
              <a:rPr lang="en-GB" dirty="0"/>
              <a:t>The variability in the data</a:t>
            </a:r>
          </a:p>
          <a:p>
            <a:pPr lvl="1"/>
            <a:r>
              <a:rPr lang="en-GB" dirty="0"/>
              <a:t>How well the mean represents the observed data</a:t>
            </a:r>
          </a:p>
          <a:p>
            <a:pPr lvl="1"/>
            <a:r>
              <a:rPr lang="en-GB" dirty="0"/>
              <a:t>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dissolve">
                                      <p:cBhvr>
                                        <p:cTn id="7" dur="5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Effect transition="in" filter="dissolve">
                                      <p:cBhvr>
                                        <p:cTn id="12" dur="500"/>
                                        <p:tgtEl>
                                          <p:spTgt spid="138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8243">
                                            <p:txEl>
                                              <p:pRg st="1" end="1"/>
                                            </p:txEl>
                                          </p:spTgt>
                                        </p:tgtEl>
                                        <p:attrNameLst>
                                          <p:attrName>style.visibility</p:attrName>
                                        </p:attrNameLst>
                                      </p:cBhvr>
                                      <p:to>
                                        <p:strVal val="visible"/>
                                      </p:to>
                                    </p:set>
                                    <p:animEffect transition="in" filter="dissolve">
                                      <p:cBhvr>
                                        <p:cTn id="17" dur="500"/>
                                        <p:tgtEl>
                                          <p:spTgt spid="138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8243">
                                            <p:txEl>
                                              <p:pRg st="2" end="2"/>
                                            </p:txEl>
                                          </p:spTgt>
                                        </p:tgtEl>
                                        <p:attrNameLst>
                                          <p:attrName>style.visibility</p:attrName>
                                        </p:attrNameLst>
                                      </p:cBhvr>
                                      <p:to>
                                        <p:strVal val="visible"/>
                                      </p:to>
                                    </p:set>
                                    <p:animEffect transition="in" filter="dissolve">
                                      <p:cBhvr>
                                        <p:cTn id="22" dur="500"/>
                                        <p:tgtEl>
                                          <p:spTgt spid="138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8243">
                                            <p:txEl>
                                              <p:pRg st="3" end="3"/>
                                            </p:txEl>
                                          </p:spTgt>
                                        </p:tgtEl>
                                        <p:attrNameLst>
                                          <p:attrName>style.visibility</p:attrName>
                                        </p:attrNameLst>
                                      </p:cBhvr>
                                      <p:to>
                                        <p:strVal val="visible"/>
                                      </p:to>
                                    </p:set>
                                    <p:animEffect transition="in" filter="dissolve">
                                      <p:cBhvr>
                                        <p:cTn id="27" dur="500"/>
                                        <p:tgtEl>
                                          <p:spTgt spid="1382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8243">
                                            <p:txEl>
                                              <p:pRg st="4" end="4"/>
                                            </p:txEl>
                                          </p:spTgt>
                                        </p:tgtEl>
                                        <p:attrNameLst>
                                          <p:attrName>style.visibility</p:attrName>
                                        </p:attrNameLst>
                                      </p:cBhvr>
                                      <p:to>
                                        <p:strVal val="visible"/>
                                      </p:to>
                                    </p:set>
                                    <p:animEffect transition="in" filter="dissolve">
                                      <p:cBhvr>
                                        <p:cTn id="32" dur="500"/>
                                        <p:tgtEl>
                                          <p:spTgt spid="138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3"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Slide </a:t>
            </a:r>
            <a:fld id="{B7174F45-5B2A-4F1C-9776-9E0D03E26AC0}" type="slidenum">
              <a:rPr lang="en-US"/>
              <a:pPr/>
              <a:t>22</a:t>
            </a:fld>
            <a:endParaRPr lang="en-US"/>
          </a:p>
        </p:txBody>
      </p:sp>
      <p:sp>
        <p:nvSpPr>
          <p:cNvPr id="150532" name="Rectangle 4"/>
          <p:cNvSpPr>
            <a:spLocks noGrp="1" noChangeArrowheads="1"/>
          </p:cNvSpPr>
          <p:nvPr>
            <p:ph type="title"/>
          </p:nvPr>
        </p:nvSpPr>
        <p:spPr>
          <a:xfrm>
            <a:off x="928662" y="285728"/>
            <a:ext cx="7758138" cy="1143000"/>
          </a:xfrm>
        </p:spPr>
        <p:txBody>
          <a:bodyPr/>
          <a:lstStyle/>
          <a:p>
            <a:r>
              <a:rPr lang="en-GB"/>
              <a:t>Same Mean, Different SD</a:t>
            </a:r>
            <a:endParaRPr lang="en-US"/>
          </a:p>
        </p:txBody>
      </p:sp>
      <p:pic>
        <p:nvPicPr>
          <p:cNvPr id="14339" name="Picture 3"/>
          <p:cNvPicPr>
            <a:picLocks noChangeAspect="1" noChangeArrowheads="1"/>
          </p:cNvPicPr>
          <p:nvPr/>
        </p:nvPicPr>
        <p:blipFill>
          <a:blip r:embed="rId2" cstate="print"/>
          <a:srcRect/>
          <a:stretch>
            <a:fillRect/>
          </a:stretch>
        </p:blipFill>
        <p:spPr bwMode="auto">
          <a:xfrm>
            <a:off x="928663" y="1943944"/>
            <a:ext cx="8215337" cy="34900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dissolve">
                                      <p:cBhvr>
                                        <p:cTn id="7" dur="5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SD and the Shape of a Distribution</a:t>
            </a:r>
            <a:endParaRPr lang="en-GB" dirty="0"/>
          </a:p>
        </p:txBody>
      </p:sp>
      <p:pic>
        <p:nvPicPr>
          <p:cNvPr id="19458" name="Picture 2"/>
          <p:cNvPicPr>
            <a:picLocks noChangeAspect="1" noChangeArrowheads="1"/>
          </p:cNvPicPr>
          <p:nvPr/>
        </p:nvPicPr>
        <p:blipFill>
          <a:blip r:embed="rId2" cstate="print"/>
          <a:srcRect/>
          <a:stretch>
            <a:fillRect/>
          </a:stretch>
        </p:blipFill>
        <p:spPr bwMode="auto">
          <a:xfrm>
            <a:off x="980854" y="1928803"/>
            <a:ext cx="7991696" cy="333852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6C378954-D157-4DA5-BA07-F2A1D1AF0702}" type="slidenum">
              <a:rPr lang="en-US"/>
              <a:pPr/>
              <a:t>24</a:t>
            </a:fld>
            <a:endParaRPr lang="en-US"/>
          </a:p>
        </p:txBody>
      </p:sp>
      <p:sp>
        <p:nvSpPr>
          <p:cNvPr id="142338" name="Rectangle 2"/>
          <p:cNvSpPr>
            <a:spLocks noGrp="1" noChangeArrowheads="1"/>
          </p:cNvSpPr>
          <p:nvPr>
            <p:ph type="title"/>
          </p:nvPr>
        </p:nvSpPr>
        <p:spPr/>
        <p:txBody>
          <a:bodyPr/>
          <a:lstStyle/>
          <a:p>
            <a:r>
              <a:rPr lang="en-GB" dirty="0"/>
              <a:t>Samples </a:t>
            </a:r>
            <a:r>
              <a:rPr lang="en-GB" dirty="0" smtClean="0"/>
              <a:t>vs</a:t>
            </a:r>
            <a:r>
              <a:rPr lang="en-GB" dirty="0"/>
              <a:t>. Populations</a:t>
            </a:r>
          </a:p>
        </p:txBody>
      </p:sp>
      <p:sp>
        <p:nvSpPr>
          <p:cNvPr id="142339" name="Rectangle 3"/>
          <p:cNvSpPr>
            <a:spLocks noGrp="1" noChangeArrowheads="1"/>
          </p:cNvSpPr>
          <p:nvPr>
            <p:ph type="body" idx="1"/>
          </p:nvPr>
        </p:nvSpPr>
        <p:spPr>
          <a:xfrm>
            <a:off x="1763713" y="1417638"/>
            <a:ext cx="6694487" cy="4781550"/>
          </a:xfrm>
        </p:spPr>
        <p:txBody>
          <a:bodyPr/>
          <a:lstStyle/>
          <a:p>
            <a:pPr>
              <a:lnSpc>
                <a:spcPct val="90000"/>
              </a:lnSpc>
            </a:pPr>
            <a:r>
              <a:rPr lang="en-GB" sz="2800" dirty="0"/>
              <a:t>Sample</a:t>
            </a:r>
          </a:p>
          <a:p>
            <a:pPr lvl="1">
              <a:lnSpc>
                <a:spcPct val="90000"/>
              </a:lnSpc>
            </a:pPr>
            <a:r>
              <a:rPr lang="en-GB" sz="2400" dirty="0"/>
              <a:t>Mean and </a:t>
            </a:r>
            <a:r>
              <a:rPr lang="en-GB" sz="2400" dirty="0" err="1"/>
              <a:t>SD</a:t>
            </a:r>
            <a:r>
              <a:rPr lang="en-GB" sz="2400" dirty="0"/>
              <a:t> describe only the sample from which they were calculated.</a:t>
            </a:r>
          </a:p>
          <a:p>
            <a:pPr>
              <a:lnSpc>
                <a:spcPct val="90000"/>
              </a:lnSpc>
            </a:pPr>
            <a:r>
              <a:rPr lang="en-GB" sz="2800" dirty="0"/>
              <a:t>Population</a:t>
            </a:r>
          </a:p>
          <a:p>
            <a:pPr lvl="1">
              <a:lnSpc>
                <a:spcPct val="90000"/>
              </a:lnSpc>
            </a:pPr>
            <a:r>
              <a:rPr lang="en-GB" sz="2400" dirty="0"/>
              <a:t>Mean and </a:t>
            </a:r>
            <a:r>
              <a:rPr lang="en-GB" sz="2400" dirty="0" err="1"/>
              <a:t>SD</a:t>
            </a:r>
            <a:r>
              <a:rPr lang="en-GB" sz="2400" dirty="0"/>
              <a:t> are intended to describe the entire population (very rare in </a:t>
            </a:r>
            <a:r>
              <a:rPr lang="en-GB" sz="2400" dirty="0" smtClean="0"/>
              <a:t>psychology</a:t>
            </a:r>
            <a:r>
              <a:rPr lang="en-GB" sz="2400" dirty="0"/>
              <a:t>).</a:t>
            </a:r>
          </a:p>
          <a:p>
            <a:pPr>
              <a:lnSpc>
                <a:spcPct val="90000"/>
              </a:lnSpc>
            </a:pPr>
            <a:r>
              <a:rPr lang="en-GB" sz="2800" dirty="0"/>
              <a:t>Sample to Population:</a:t>
            </a:r>
          </a:p>
          <a:p>
            <a:pPr lvl="1">
              <a:lnSpc>
                <a:spcPct val="90000"/>
              </a:lnSpc>
            </a:pPr>
            <a:r>
              <a:rPr lang="en-GB" sz="2400" dirty="0"/>
              <a:t>Mean and </a:t>
            </a:r>
            <a:r>
              <a:rPr lang="en-GB" sz="2400" dirty="0" err="1"/>
              <a:t>SD</a:t>
            </a:r>
            <a:r>
              <a:rPr lang="en-GB" sz="2400" dirty="0"/>
              <a:t> are obtained from a sample, but are used to estimate the mean and </a:t>
            </a:r>
            <a:r>
              <a:rPr lang="en-GB" sz="2400" dirty="0" err="1"/>
              <a:t>SD</a:t>
            </a:r>
            <a:r>
              <a:rPr lang="en-GB" sz="2400" dirty="0"/>
              <a:t> of the population (very common in psychology).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dissolve">
                                      <p:cBhvr>
                                        <p:cTn id="7" dur="5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2339">
                                            <p:txEl>
                                              <p:pRg st="0" end="0"/>
                                            </p:txEl>
                                          </p:spTgt>
                                        </p:tgtEl>
                                        <p:attrNameLst>
                                          <p:attrName>style.visibility</p:attrName>
                                        </p:attrNameLst>
                                      </p:cBhvr>
                                      <p:to>
                                        <p:strVal val="visible"/>
                                      </p:to>
                                    </p:set>
                                    <p:animEffect transition="in" filter="dissolve">
                                      <p:cBhvr>
                                        <p:cTn id="12" dur="500"/>
                                        <p:tgtEl>
                                          <p:spTgt spid="142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2339">
                                            <p:txEl>
                                              <p:pRg st="1" end="1"/>
                                            </p:txEl>
                                          </p:spTgt>
                                        </p:tgtEl>
                                        <p:attrNameLst>
                                          <p:attrName>style.visibility</p:attrName>
                                        </p:attrNameLst>
                                      </p:cBhvr>
                                      <p:to>
                                        <p:strVal val="visible"/>
                                      </p:to>
                                    </p:set>
                                    <p:animEffect transition="in" filter="dissolve">
                                      <p:cBhvr>
                                        <p:cTn id="17" dur="500"/>
                                        <p:tgtEl>
                                          <p:spTgt spid="142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2339">
                                            <p:txEl>
                                              <p:pRg st="2" end="2"/>
                                            </p:txEl>
                                          </p:spTgt>
                                        </p:tgtEl>
                                        <p:attrNameLst>
                                          <p:attrName>style.visibility</p:attrName>
                                        </p:attrNameLst>
                                      </p:cBhvr>
                                      <p:to>
                                        <p:strVal val="visible"/>
                                      </p:to>
                                    </p:set>
                                    <p:animEffect transition="in" filter="dissolve">
                                      <p:cBhvr>
                                        <p:cTn id="22" dur="500"/>
                                        <p:tgtEl>
                                          <p:spTgt spid="142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2339">
                                            <p:txEl>
                                              <p:pRg st="3" end="3"/>
                                            </p:txEl>
                                          </p:spTgt>
                                        </p:tgtEl>
                                        <p:attrNameLst>
                                          <p:attrName>style.visibility</p:attrName>
                                        </p:attrNameLst>
                                      </p:cBhvr>
                                      <p:to>
                                        <p:strVal val="visible"/>
                                      </p:to>
                                    </p:set>
                                    <p:animEffect transition="in" filter="dissolve">
                                      <p:cBhvr>
                                        <p:cTn id="27" dur="500"/>
                                        <p:tgtEl>
                                          <p:spTgt spid="142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2339">
                                            <p:txEl>
                                              <p:pRg st="4" end="4"/>
                                            </p:txEl>
                                          </p:spTgt>
                                        </p:tgtEl>
                                        <p:attrNameLst>
                                          <p:attrName>style.visibility</p:attrName>
                                        </p:attrNameLst>
                                      </p:cBhvr>
                                      <p:to>
                                        <p:strVal val="visible"/>
                                      </p:to>
                                    </p:set>
                                    <p:animEffect transition="in" filter="dissolve">
                                      <p:cBhvr>
                                        <p:cTn id="32" dur="500"/>
                                        <p:tgtEl>
                                          <p:spTgt spid="142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2339">
                                            <p:txEl>
                                              <p:pRg st="5" end="5"/>
                                            </p:txEl>
                                          </p:spTgt>
                                        </p:tgtEl>
                                        <p:attrNameLst>
                                          <p:attrName>style.visibility</p:attrName>
                                        </p:attrNameLst>
                                      </p:cBhvr>
                                      <p:to>
                                        <p:strVal val="visible"/>
                                      </p:to>
                                    </p:set>
                                    <p:animEffect transition="in" filter="dissolve">
                                      <p:cBhvr>
                                        <p:cTn id="37" dur="500"/>
                                        <p:tgtEl>
                                          <p:spTgt spid="142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utoUpdateAnimBg="0"/>
      <p:bldP spid="142339"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53"/>
          <p:cNvSpPr>
            <a:spLocks noChangeArrowheads="1"/>
          </p:cNvSpPr>
          <p:nvPr/>
        </p:nvSpPr>
        <p:spPr bwMode="auto">
          <a:xfrm>
            <a:off x="0" y="1458913"/>
            <a:ext cx="9144000" cy="5399087"/>
          </a:xfrm>
          <a:prstGeom prst="rect">
            <a:avLst/>
          </a:prstGeom>
          <a:solidFill>
            <a:schemeClr val="tx1"/>
          </a:solidFill>
          <a:ln w="9525">
            <a:solidFill>
              <a:schemeClr val="tx1"/>
            </a:solidFill>
            <a:miter lim="800000"/>
            <a:headEnd/>
            <a:tailEnd/>
          </a:ln>
        </p:spPr>
        <p:txBody>
          <a:bodyPr wrap="none" anchor="ctr"/>
          <a:lstStyle/>
          <a:p>
            <a:endParaRPr lang="en-GB"/>
          </a:p>
        </p:txBody>
      </p:sp>
      <p:sp>
        <p:nvSpPr>
          <p:cNvPr id="14345" name="Rectangle 2"/>
          <p:cNvSpPr>
            <a:spLocks noGrp="1" noChangeArrowheads="1"/>
          </p:cNvSpPr>
          <p:nvPr>
            <p:ph type="title"/>
          </p:nvPr>
        </p:nvSpPr>
        <p:spPr>
          <a:xfrm>
            <a:off x="366713" y="274638"/>
            <a:ext cx="8320087" cy="1143000"/>
          </a:xfrm>
        </p:spPr>
        <p:txBody>
          <a:bodyPr/>
          <a:lstStyle/>
          <a:p>
            <a:pPr eaLnBrk="1" hangingPunct="1"/>
            <a:r>
              <a:rPr lang="en-GB" sz="4000" smtClean="0">
                <a:solidFill>
                  <a:schemeClr val="bg1"/>
                </a:solidFill>
              </a:rPr>
              <a:t>Sampling Variation</a:t>
            </a:r>
            <a:endParaRPr lang="en-US" sz="4000" smtClean="0">
              <a:solidFill>
                <a:schemeClr val="bg1"/>
              </a:solidFill>
            </a:endParaRPr>
          </a:p>
        </p:txBody>
      </p:sp>
      <p:grpSp>
        <p:nvGrpSpPr>
          <p:cNvPr id="2" name="Group 5"/>
          <p:cNvGrpSpPr>
            <a:grpSpLocks/>
          </p:cNvGrpSpPr>
          <p:nvPr/>
        </p:nvGrpSpPr>
        <p:grpSpPr bwMode="auto">
          <a:xfrm>
            <a:off x="889000" y="4187825"/>
            <a:ext cx="1525588" cy="1973263"/>
            <a:chOff x="436" y="2598"/>
            <a:chExt cx="961" cy="1243"/>
          </a:xfrm>
        </p:grpSpPr>
        <p:grpSp>
          <p:nvGrpSpPr>
            <p:cNvPr id="3" name="Group 6"/>
            <p:cNvGrpSpPr>
              <a:grpSpLocks/>
            </p:cNvGrpSpPr>
            <p:nvPr/>
          </p:nvGrpSpPr>
          <p:grpSpPr bwMode="auto">
            <a:xfrm>
              <a:off x="436" y="2598"/>
              <a:ext cx="961" cy="1006"/>
              <a:chOff x="445" y="2694"/>
              <a:chExt cx="961" cy="1006"/>
            </a:xfrm>
          </p:grpSpPr>
          <p:sp>
            <p:nvSpPr>
              <p:cNvPr id="14381" name="Freeform 7"/>
              <p:cNvSpPr>
                <a:spLocks/>
              </p:cNvSpPr>
              <p:nvPr/>
            </p:nvSpPr>
            <p:spPr bwMode="auto">
              <a:xfrm>
                <a:off x="445" y="2694"/>
                <a:ext cx="961" cy="1006"/>
              </a:xfrm>
              <a:custGeom>
                <a:avLst/>
                <a:gdLst>
                  <a:gd name="T0" fmla="*/ 6 w 961"/>
                  <a:gd name="T1" fmla="*/ 335 h 1006"/>
                  <a:gd name="T2" fmla="*/ 166 w 961"/>
                  <a:gd name="T3" fmla="*/ 109 h 1006"/>
                  <a:gd name="T4" fmla="*/ 210 w 961"/>
                  <a:gd name="T5" fmla="*/ 22 h 1006"/>
                  <a:gd name="T6" fmla="*/ 225 w 961"/>
                  <a:gd name="T7" fmla="*/ 0 h 1006"/>
                  <a:gd name="T8" fmla="*/ 487 w 961"/>
                  <a:gd name="T9" fmla="*/ 51 h 1006"/>
                  <a:gd name="T10" fmla="*/ 553 w 961"/>
                  <a:gd name="T11" fmla="*/ 131 h 1006"/>
                  <a:gd name="T12" fmla="*/ 713 w 961"/>
                  <a:gd name="T13" fmla="*/ 263 h 1006"/>
                  <a:gd name="T14" fmla="*/ 823 w 961"/>
                  <a:gd name="T15" fmla="*/ 314 h 1006"/>
                  <a:gd name="T16" fmla="*/ 866 w 961"/>
                  <a:gd name="T17" fmla="*/ 343 h 1006"/>
                  <a:gd name="T18" fmla="*/ 895 w 961"/>
                  <a:gd name="T19" fmla="*/ 386 h 1006"/>
                  <a:gd name="T20" fmla="*/ 903 w 961"/>
                  <a:gd name="T21" fmla="*/ 408 h 1006"/>
                  <a:gd name="T22" fmla="*/ 961 w 961"/>
                  <a:gd name="T23" fmla="*/ 518 h 1006"/>
                  <a:gd name="T24" fmla="*/ 830 w 961"/>
                  <a:gd name="T25" fmla="*/ 773 h 1006"/>
                  <a:gd name="T26" fmla="*/ 771 w 961"/>
                  <a:gd name="T27" fmla="*/ 831 h 1006"/>
                  <a:gd name="T28" fmla="*/ 713 w 961"/>
                  <a:gd name="T29" fmla="*/ 919 h 1006"/>
                  <a:gd name="T30" fmla="*/ 422 w 961"/>
                  <a:gd name="T31" fmla="*/ 1006 h 1006"/>
                  <a:gd name="T32" fmla="*/ 232 w 961"/>
                  <a:gd name="T33" fmla="*/ 962 h 1006"/>
                  <a:gd name="T34" fmla="*/ 166 w 961"/>
                  <a:gd name="T35" fmla="*/ 933 h 1006"/>
                  <a:gd name="T36" fmla="*/ 101 w 961"/>
                  <a:gd name="T37" fmla="*/ 897 h 1006"/>
                  <a:gd name="T38" fmla="*/ 42 w 961"/>
                  <a:gd name="T39" fmla="*/ 839 h 1006"/>
                  <a:gd name="T40" fmla="*/ 20 w 961"/>
                  <a:gd name="T41" fmla="*/ 685 h 1006"/>
                  <a:gd name="T42" fmla="*/ 50 w 961"/>
                  <a:gd name="T43" fmla="*/ 518 h 1006"/>
                  <a:gd name="T44" fmla="*/ 28 w 961"/>
                  <a:gd name="T45" fmla="*/ 379 h 1006"/>
                  <a:gd name="T46" fmla="*/ 6 w 961"/>
                  <a:gd name="T47" fmla="*/ 335 h 10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1"/>
                  <a:gd name="T73" fmla="*/ 0 h 1006"/>
                  <a:gd name="T74" fmla="*/ 961 w 961"/>
                  <a:gd name="T75" fmla="*/ 1006 h 10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1" h="1006">
                    <a:moveTo>
                      <a:pt x="6" y="335"/>
                    </a:moveTo>
                    <a:cubicBezTo>
                      <a:pt x="102" y="272"/>
                      <a:pt x="133" y="214"/>
                      <a:pt x="166" y="109"/>
                    </a:cubicBezTo>
                    <a:cubicBezTo>
                      <a:pt x="177" y="74"/>
                      <a:pt x="189" y="54"/>
                      <a:pt x="210" y="22"/>
                    </a:cubicBezTo>
                    <a:cubicBezTo>
                      <a:pt x="215" y="15"/>
                      <a:pt x="225" y="0"/>
                      <a:pt x="225" y="0"/>
                    </a:cubicBezTo>
                    <a:cubicBezTo>
                      <a:pt x="314" y="5"/>
                      <a:pt x="409" y="1"/>
                      <a:pt x="487" y="51"/>
                    </a:cubicBezTo>
                    <a:cubicBezTo>
                      <a:pt x="507" y="80"/>
                      <a:pt x="532" y="102"/>
                      <a:pt x="553" y="131"/>
                    </a:cubicBezTo>
                    <a:cubicBezTo>
                      <a:pt x="603" y="200"/>
                      <a:pt x="638" y="226"/>
                      <a:pt x="713" y="263"/>
                    </a:cubicBezTo>
                    <a:cubicBezTo>
                      <a:pt x="749" y="281"/>
                      <a:pt x="788" y="294"/>
                      <a:pt x="823" y="314"/>
                    </a:cubicBezTo>
                    <a:cubicBezTo>
                      <a:pt x="838" y="323"/>
                      <a:pt x="866" y="343"/>
                      <a:pt x="866" y="343"/>
                    </a:cubicBezTo>
                    <a:cubicBezTo>
                      <a:pt x="885" y="396"/>
                      <a:pt x="858" y="332"/>
                      <a:pt x="895" y="386"/>
                    </a:cubicBezTo>
                    <a:cubicBezTo>
                      <a:pt x="899" y="392"/>
                      <a:pt x="899" y="401"/>
                      <a:pt x="903" y="408"/>
                    </a:cubicBezTo>
                    <a:cubicBezTo>
                      <a:pt x="927" y="450"/>
                      <a:pt x="947" y="473"/>
                      <a:pt x="961" y="518"/>
                    </a:cubicBezTo>
                    <a:cubicBezTo>
                      <a:pt x="954" y="642"/>
                      <a:pt x="960" y="732"/>
                      <a:pt x="830" y="773"/>
                    </a:cubicBezTo>
                    <a:cubicBezTo>
                      <a:pt x="813" y="798"/>
                      <a:pt x="790" y="807"/>
                      <a:pt x="771" y="831"/>
                    </a:cubicBezTo>
                    <a:cubicBezTo>
                      <a:pt x="759" y="846"/>
                      <a:pt x="733" y="906"/>
                      <a:pt x="713" y="919"/>
                    </a:cubicBezTo>
                    <a:cubicBezTo>
                      <a:pt x="626" y="976"/>
                      <a:pt x="524" y="992"/>
                      <a:pt x="422" y="1006"/>
                    </a:cubicBezTo>
                    <a:cubicBezTo>
                      <a:pt x="360" y="999"/>
                      <a:pt x="289" y="991"/>
                      <a:pt x="232" y="962"/>
                    </a:cubicBezTo>
                    <a:cubicBezTo>
                      <a:pt x="210" y="951"/>
                      <a:pt x="188" y="944"/>
                      <a:pt x="166" y="933"/>
                    </a:cubicBezTo>
                    <a:cubicBezTo>
                      <a:pt x="142" y="921"/>
                      <a:pt x="127" y="905"/>
                      <a:pt x="101" y="897"/>
                    </a:cubicBezTo>
                    <a:cubicBezTo>
                      <a:pt x="76" y="880"/>
                      <a:pt x="59" y="863"/>
                      <a:pt x="42" y="839"/>
                    </a:cubicBezTo>
                    <a:cubicBezTo>
                      <a:pt x="17" y="760"/>
                      <a:pt x="29" y="810"/>
                      <a:pt x="20" y="685"/>
                    </a:cubicBezTo>
                    <a:cubicBezTo>
                      <a:pt x="25" y="622"/>
                      <a:pt x="29" y="575"/>
                      <a:pt x="50" y="518"/>
                    </a:cubicBezTo>
                    <a:cubicBezTo>
                      <a:pt x="47" y="481"/>
                      <a:pt x="47" y="418"/>
                      <a:pt x="28" y="379"/>
                    </a:cubicBezTo>
                    <a:cubicBezTo>
                      <a:pt x="0" y="322"/>
                      <a:pt x="24" y="390"/>
                      <a:pt x="6" y="335"/>
                    </a:cubicBezTo>
                    <a:close/>
                  </a:path>
                </a:pathLst>
              </a:custGeom>
              <a:solidFill>
                <a:srgbClr val="FF0000"/>
              </a:solidFill>
              <a:ln w="9525">
                <a:solidFill>
                  <a:schemeClr val="tx1"/>
                </a:solidFill>
                <a:round/>
                <a:headEnd/>
                <a:tailEnd/>
              </a:ln>
            </p:spPr>
            <p:txBody>
              <a:bodyPr/>
              <a:lstStyle/>
              <a:p>
                <a:endParaRPr lang="en-GB"/>
              </a:p>
            </p:txBody>
          </p:sp>
          <p:sp>
            <p:nvSpPr>
              <p:cNvPr id="14382" name="AutoShape 8"/>
              <p:cNvSpPr>
                <a:spLocks noChangeArrowheads="1"/>
              </p:cNvSpPr>
              <p:nvPr/>
            </p:nvSpPr>
            <p:spPr bwMode="auto">
              <a:xfrm>
                <a:off x="596" y="3048"/>
                <a:ext cx="212" cy="219"/>
              </a:xfrm>
              <a:prstGeom prst="smileyFace">
                <a:avLst>
                  <a:gd name="adj" fmla="val -4653"/>
                </a:avLst>
              </a:prstGeom>
              <a:solidFill>
                <a:srgbClr val="FF9966"/>
              </a:solidFill>
              <a:ln w="9525">
                <a:solidFill>
                  <a:schemeClr val="tx1"/>
                </a:solidFill>
                <a:round/>
                <a:headEnd/>
                <a:tailEnd/>
              </a:ln>
            </p:spPr>
            <p:txBody>
              <a:bodyPr wrap="none" anchor="ctr"/>
              <a:lstStyle/>
              <a:p>
                <a:endParaRPr lang="en-GB"/>
              </a:p>
            </p:txBody>
          </p:sp>
          <p:sp>
            <p:nvSpPr>
              <p:cNvPr id="14383" name="AutoShape 9"/>
              <p:cNvSpPr>
                <a:spLocks noChangeArrowheads="1"/>
              </p:cNvSpPr>
              <p:nvPr/>
            </p:nvSpPr>
            <p:spPr bwMode="auto">
              <a:xfrm>
                <a:off x="546" y="3333"/>
                <a:ext cx="212" cy="219"/>
              </a:xfrm>
              <a:prstGeom prst="smileyFace">
                <a:avLst>
                  <a:gd name="adj" fmla="val 4653"/>
                </a:avLst>
              </a:prstGeom>
              <a:solidFill>
                <a:srgbClr val="CC6600"/>
              </a:solidFill>
              <a:ln w="9525">
                <a:solidFill>
                  <a:schemeClr val="tx1"/>
                </a:solidFill>
                <a:round/>
                <a:headEnd/>
                <a:tailEnd/>
              </a:ln>
            </p:spPr>
            <p:txBody>
              <a:bodyPr wrap="none" anchor="ctr"/>
              <a:lstStyle/>
              <a:p>
                <a:endParaRPr lang="en-GB"/>
              </a:p>
            </p:txBody>
          </p:sp>
          <p:sp>
            <p:nvSpPr>
              <p:cNvPr id="14384" name="AutoShape 10"/>
              <p:cNvSpPr>
                <a:spLocks noChangeArrowheads="1"/>
              </p:cNvSpPr>
              <p:nvPr/>
            </p:nvSpPr>
            <p:spPr bwMode="auto">
              <a:xfrm>
                <a:off x="1109" y="3152"/>
                <a:ext cx="212" cy="219"/>
              </a:xfrm>
              <a:prstGeom prst="smileyFace">
                <a:avLst>
                  <a:gd name="adj" fmla="val 4653"/>
                </a:avLst>
              </a:prstGeom>
              <a:solidFill>
                <a:srgbClr val="FF9966"/>
              </a:solidFill>
              <a:ln w="9525">
                <a:solidFill>
                  <a:schemeClr val="tx1"/>
                </a:solidFill>
                <a:round/>
                <a:headEnd/>
                <a:tailEnd/>
              </a:ln>
            </p:spPr>
            <p:txBody>
              <a:bodyPr wrap="none" anchor="ctr"/>
              <a:lstStyle/>
              <a:p>
                <a:endParaRPr lang="en-GB"/>
              </a:p>
            </p:txBody>
          </p:sp>
          <p:sp>
            <p:nvSpPr>
              <p:cNvPr id="14385" name="AutoShape 11"/>
              <p:cNvSpPr>
                <a:spLocks noChangeArrowheads="1"/>
              </p:cNvSpPr>
              <p:nvPr/>
            </p:nvSpPr>
            <p:spPr bwMode="auto">
              <a:xfrm>
                <a:off x="870" y="3024"/>
                <a:ext cx="212" cy="219"/>
              </a:xfrm>
              <a:prstGeom prst="smileyFace">
                <a:avLst>
                  <a:gd name="adj" fmla="val 4653"/>
                </a:avLst>
              </a:prstGeom>
              <a:solidFill>
                <a:srgbClr val="FFCCCC"/>
              </a:solidFill>
              <a:ln w="9525">
                <a:solidFill>
                  <a:schemeClr val="tx1"/>
                </a:solidFill>
                <a:round/>
                <a:headEnd/>
                <a:tailEnd/>
              </a:ln>
            </p:spPr>
            <p:txBody>
              <a:bodyPr wrap="none" anchor="ctr"/>
              <a:lstStyle/>
              <a:p>
                <a:endParaRPr lang="en-GB"/>
              </a:p>
            </p:txBody>
          </p:sp>
          <p:sp>
            <p:nvSpPr>
              <p:cNvPr id="14386" name="AutoShape 12"/>
              <p:cNvSpPr>
                <a:spLocks noChangeArrowheads="1"/>
              </p:cNvSpPr>
              <p:nvPr/>
            </p:nvSpPr>
            <p:spPr bwMode="auto">
              <a:xfrm>
                <a:off x="726" y="2799"/>
                <a:ext cx="212" cy="219"/>
              </a:xfrm>
              <a:prstGeom prst="smileyFace">
                <a:avLst>
                  <a:gd name="adj" fmla="val -4653"/>
                </a:avLst>
              </a:prstGeom>
              <a:solidFill>
                <a:srgbClr val="FFCCCC"/>
              </a:solidFill>
              <a:ln w="9525">
                <a:solidFill>
                  <a:schemeClr val="tx1"/>
                </a:solidFill>
                <a:round/>
                <a:headEnd/>
                <a:tailEnd/>
              </a:ln>
            </p:spPr>
            <p:txBody>
              <a:bodyPr wrap="none" anchor="ctr"/>
              <a:lstStyle/>
              <a:p>
                <a:endParaRPr lang="en-GB"/>
              </a:p>
            </p:txBody>
          </p:sp>
          <p:sp>
            <p:nvSpPr>
              <p:cNvPr id="14387" name="AutoShape 13"/>
              <p:cNvSpPr>
                <a:spLocks noChangeArrowheads="1"/>
              </p:cNvSpPr>
              <p:nvPr/>
            </p:nvSpPr>
            <p:spPr bwMode="auto">
              <a:xfrm>
                <a:off x="834" y="3310"/>
                <a:ext cx="212" cy="219"/>
              </a:xfrm>
              <a:prstGeom prst="smileyFace">
                <a:avLst>
                  <a:gd name="adj" fmla="val -4653"/>
                </a:avLst>
              </a:prstGeom>
              <a:solidFill>
                <a:srgbClr val="FFCCCC"/>
              </a:solidFill>
              <a:ln w="9525">
                <a:solidFill>
                  <a:schemeClr val="tx1"/>
                </a:solidFill>
                <a:round/>
                <a:headEnd/>
                <a:tailEnd/>
              </a:ln>
            </p:spPr>
            <p:txBody>
              <a:bodyPr wrap="none" anchor="ctr"/>
              <a:lstStyle/>
              <a:p>
                <a:endParaRPr lang="en-GB"/>
              </a:p>
            </p:txBody>
          </p:sp>
        </p:grpSp>
        <p:graphicFrame>
          <p:nvGraphicFramePr>
            <p:cNvPr id="14342" name="Object 14"/>
            <p:cNvGraphicFramePr>
              <a:graphicFrameLocks noChangeAspect="1"/>
            </p:cNvGraphicFramePr>
            <p:nvPr/>
          </p:nvGraphicFramePr>
          <p:xfrm>
            <a:off x="689" y="3650"/>
            <a:ext cx="454" cy="191"/>
          </p:xfrm>
          <a:graphic>
            <a:graphicData uri="http://schemas.openxmlformats.org/presentationml/2006/ole">
              <p:oleObj spid="_x0000_s24590" name="Equation" r:id="rId3" imgW="481988" imgH="203261" progId="Equation.3">
                <p:embed/>
              </p:oleObj>
            </a:graphicData>
          </a:graphic>
        </p:graphicFrame>
      </p:grpSp>
      <p:grpSp>
        <p:nvGrpSpPr>
          <p:cNvPr id="4" name="Group 15"/>
          <p:cNvGrpSpPr>
            <a:grpSpLocks/>
          </p:cNvGrpSpPr>
          <p:nvPr/>
        </p:nvGrpSpPr>
        <p:grpSpPr bwMode="auto">
          <a:xfrm>
            <a:off x="2847975" y="4275138"/>
            <a:ext cx="2001838" cy="1885950"/>
            <a:chOff x="1670" y="2653"/>
            <a:chExt cx="1261" cy="1188"/>
          </a:xfrm>
        </p:grpSpPr>
        <p:grpSp>
          <p:nvGrpSpPr>
            <p:cNvPr id="5" name="Group 16"/>
            <p:cNvGrpSpPr>
              <a:grpSpLocks/>
            </p:cNvGrpSpPr>
            <p:nvPr/>
          </p:nvGrpSpPr>
          <p:grpSpPr bwMode="auto">
            <a:xfrm>
              <a:off x="1670" y="2653"/>
              <a:ext cx="1261" cy="932"/>
              <a:chOff x="3974" y="2672"/>
              <a:chExt cx="1261" cy="932"/>
            </a:xfrm>
          </p:grpSpPr>
          <p:sp>
            <p:nvSpPr>
              <p:cNvPr id="14373" name="Freeform 17"/>
              <p:cNvSpPr>
                <a:spLocks/>
              </p:cNvSpPr>
              <p:nvPr/>
            </p:nvSpPr>
            <p:spPr bwMode="auto">
              <a:xfrm>
                <a:off x="3974" y="2672"/>
                <a:ext cx="1261" cy="932"/>
              </a:xfrm>
              <a:custGeom>
                <a:avLst/>
                <a:gdLst>
                  <a:gd name="T0" fmla="*/ 313 w 1261"/>
                  <a:gd name="T1" fmla="*/ 21 h 932"/>
                  <a:gd name="T2" fmla="*/ 291 w 1261"/>
                  <a:gd name="T3" fmla="*/ 28 h 932"/>
                  <a:gd name="T4" fmla="*/ 269 w 1261"/>
                  <a:gd name="T5" fmla="*/ 43 h 932"/>
                  <a:gd name="T6" fmla="*/ 101 w 1261"/>
                  <a:gd name="T7" fmla="*/ 79 h 932"/>
                  <a:gd name="T8" fmla="*/ 57 w 1261"/>
                  <a:gd name="T9" fmla="*/ 108 h 932"/>
                  <a:gd name="T10" fmla="*/ 28 w 1261"/>
                  <a:gd name="T11" fmla="*/ 152 h 932"/>
                  <a:gd name="T12" fmla="*/ 6 w 1261"/>
                  <a:gd name="T13" fmla="*/ 218 h 932"/>
                  <a:gd name="T14" fmla="*/ 21 w 1261"/>
                  <a:gd name="T15" fmla="*/ 356 h 932"/>
                  <a:gd name="T16" fmla="*/ 57 w 1261"/>
                  <a:gd name="T17" fmla="*/ 400 h 932"/>
                  <a:gd name="T18" fmla="*/ 101 w 1261"/>
                  <a:gd name="T19" fmla="*/ 429 h 932"/>
                  <a:gd name="T20" fmla="*/ 196 w 1261"/>
                  <a:gd name="T21" fmla="*/ 531 h 932"/>
                  <a:gd name="T22" fmla="*/ 225 w 1261"/>
                  <a:gd name="T23" fmla="*/ 575 h 932"/>
                  <a:gd name="T24" fmla="*/ 240 w 1261"/>
                  <a:gd name="T25" fmla="*/ 597 h 932"/>
                  <a:gd name="T26" fmla="*/ 291 w 1261"/>
                  <a:gd name="T27" fmla="*/ 677 h 932"/>
                  <a:gd name="T28" fmla="*/ 473 w 1261"/>
                  <a:gd name="T29" fmla="*/ 772 h 932"/>
                  <a:gd name="T30" fmla="*/ 568 w 1261"/>
                  <a:gd name="T31" fmla="*/ 881 h 932"/>
                  <a:gd name="T32" fmla="*/ 706 w 1261"/>
                  <a:gd name="T33" fmla="*/ 932 h 932"/>
                  <a:gd name="T34" fmla="*/ 911 w 1261"/>
                  <a:gd name="T35" fmla="*/ 830 h 932"/>
                  <a:gd name="T36" fmla="*/ 1100 w 1261"/>
                  <a:gd name="T37" fmla="*/ 808 h 932"/>
                  <a:gd name="T38" fmla="*/ 1195 w 1261"/>
                  <a:gd name="T39" fmla="*/ 750 h 932"/>
                  <a:gd name="T40" fmla="*/ 1224 w 1261"/>
                  <a:gd name="T41" fmla="*/ 706 h 932"/>
                  <a:gd name="T42" fmla="*/ 1239 w 1261"/>
                  <a:gd name="T43" fmla="*/ 684 h 932"/>
                  <a:gd name="T44" fmla="*/ 1261 w 1261"/>
                  <a:gd name="T45" fmla="*/ 604 h 932"/>
                  <a:gd name="T46" fmla="*/ 1202 w 1261"/>
                  <a:gd name="T47" fmla="*/ 393 h 932"/>
                  <a:gd name="T48" fmla="*/ 1093 w 1261"/>
                  <a:gd name="T49" fmla="*/ 305 h 932"/>
                  <a:gd name="T50" fmla="*/ 881 w 1261"/>
                  <a:gd name="T51" fmla="*/ 247 h 932"/>
                  <a:gd name="T52" fmla="*/ 823 w 1261"/>
                  <a:gd name="T53" fmla="*/ 196 h 932"/>
                  <a:gd name="T54" fmla="*/ 736 w 1261"/>
                  <a:gd name="T55" fmla="*/ 65 h 932"/>
                  <a:gd name="T56" fmla="*/ 670 w 1261"/>
                  <a:gd name="T57" fmla="*/ 21 h 932"/>
                  <a:gd name="T58" fmla="*/ 561 w 1261"/>
                  <a:gd name="T59" fmla="*/ 14 h 932"/>
                  <a:gd name="T60" fmla="*/ 386 w 1261"/>
                  <a:gd name="T61" fmla="*/ 21 h 932"/>
                  <a:gd name="T62" fmla="*/ 313 w 1261"/>
                  <a:gd name="T63" fmla="*/ 21 h 9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1"/>
                  <a:gd name="T97" fmla="*/ 0 h 932"/>
                  <a:gd name="T98" fmla="*/ 1261 w 1261"/>
                  <a:gd name="T99" fmla="*/ 932 h 9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1" h="932">
                    <a:moveTo>
                      <a:pt x="313" y="21"/>
                    </a:moveTo>
                    <a:cubicBezTo>
                      <a:pt x="306" y="23"/>
                      <a:pt x="298" y="25"/>
                      <a:pt x="291" y="28"/>
                    </a:cubicBezTo>
                    <a:cubicBezTo>
                      <a:pt x="283" y="32"/>
                      <a:pt x="277" y="40"/>
                      <a:pt x="269" y="43"/>
                    </a:cubicBezTo>
                    <a:cubicBezTo>
                      <a:pt x="216" y="63"/>
                      <a:pt x="156" y="62"/>
                      <a:pt x="101" y="79"/>
                    </a:cubicBezTo>
                    <a:cubicBezTo>
                      <a:pt x="86" y="89"/>
                      <a:pt x="72" y="98"/>
                      <a:pt x="57" y="108"/>
                    </a:cubicBezTo>
                    <a:cubicBezTo>
                      <a:pt x="42" y="118"/>
                      <a:pt x="28" y="152"/>
                      <a:pt x="28" y="152"/>
                    </a:cubicBezTo>
                    <a:cubicBezTo>
                      <a:pt x="12" y="203"/>
                      <a:pt x="19" y="182"/>
                      <a:pt x="6" y="218"/>
                    </a:cubicBezTo>
                    <a:cubicBezTo>
                      <a:pt x="9" y="264"/>
                      <a:pt x="0" y="315"/>
                      <a:pt x="21" y="356"/>
                    </a:cubicBezTo>
                    <a:cubicBezTo>
                      <a:pt x="27" y="369"/>
                      <a:pt x="46" y="391"/>
                      <a:pt x="57" y="400"/>
                    </a:cubicBezTo>
                    <a:cubicBezTo>
                      <a:pt x="71" y="411"/>
                      <a:pt x="101" y="429"/>
                      <a:pt x="101" y="429"/>
                    </a:cubicBezTo>
                    <a:cubicBezTo>
                      <a:pt x="127" y="467"/>
                      <a:pt x="167" y="494"/>
                      <a:pt x="196" y="531"/>
                    </a:cubicBezTo>
                    <a:cubicBezTo>
                      <a:pt x="207" y="545"/>
                      <a:pt x="215" y="560"/>
                      <a:pt x="225" y="575"/>
                    </a:cubicBezTo>
                    <a:cubicBezTo>
                      <a:pt x="230" y="582"/>
                      <a:pt x="240" y="597"/>
                      <a:pt x="240" y="597"/>
                    </a:cubicBezTo>
                    <a:cubicBezTo>
                      <a:pt x="253" y="638"/>
                      <a:pt x="255" y="654"/>
                      <a:pt x="291" y="677"/>
                    </a:cubicBezTo>
                    <a:cubicBezTo>
                      <a:pt x="339" y="741"/>
                      <a:pt x="401" y="749"/>
                      <a:pt x="473" y="772"/>
                    </a:cubicBezTo>
                    <a:cubicBezTo>
                      <a:pt x="508" y="807"/>
                      <a:pt x="532" y="846"/>
                      <a:pt x="568" y="881"/>
                    </a:cubicBezTo>
                    <a:cubicBezTo>
                      <a:pt x="602" y="914"/>
                      <a:pt x="661" y="925"/>
                      <a:pt x="706" y="932"/>
                    </a:cubicBezTo>
                    <a:cubicBezTo>
                      <a:pt x="792" y="920"/>
                      <a:pt x="842" y="877"/>
                      <a:pt x="911" y="830"/>
                    </a:cubicBezTo>
                    <a:cubicBezTo>
                      <a:pt x="948" y="805"/>
                      <a:pt x="1084" y="809"/>
                      <a:pt x="1100" y="808"/>
                    </a:cubicBezTo>
                    <a:cubicBezTo>
                      <a:pt x="1137" y="799"/>
                      <a:pt x="1171" y="781"/>
                      <a:pt x="1195" y="750"/>
                    </a:cubicBezTo>
                    <a:cubicBezTo>
                      <a:pt x="1206" y="736"/>
                      <a:pt x="1214" y="721"/>
                      <a:pt x="1224" y="706"/>
                    </a:cubicBezTo>
                    <a:cubicBezTo>
                      <a:pt x="1229" y="699"/>
                      <a:pt x="1239" y="684"/>
                      <a:pt x="1239" y="684"/>
                    </a:cubicBezTo>
                    <a:cubicBezTo>
                      <a:pt x="1257" y="629"/>
                      <a:pt x="1250" y="656"/>
                      <a:pt x="1261" y="604"/>
                    </a:cubicBezTo>
                    <a:cubicBezTo>
                      <a:pt x="1252" y="533"/>
                      <a:pt x="1243" y="453"/>
                      <a:pt x="1202" y="393"/>
                    </a:cubicBezTo>
                    <a:cubicBezTo>
                      <a:pt x="1185" y="339"/>
                      <a:pt x="1143" y="322"/>
                      <a:pt x="1093" y="305"/>
                    </a:cubicBezTo>
                    <a:cubicBezTo>
                      <a:pt x="1024" y="282"/>
                      <a:pt x="952" y="264"/>
                      <a:pt x="881" y="247"/>
                    </a:cubicBezTo>
                    <a:cubicBezTo>
                      <a:pt x="858" y="231"/>
                      <a:pt x="846" y="212"/>
                      <a:pt x="823" y="196"/>
                    </a:cubicBezTo>
                    <a:cubicBezTo>
                      <a:pt x="800" y="161"/>
                      <a:pt x="769" y="94"/>
                      <a:pt x="736" y="65"/>
                    </a:cubicBezTo>
                    <a:cubicBezTo>
                      <a:pt x="716" y="48"/>
                      <a:pt x="692" y="36"/>
                      <a:pt x="670" y="21"/>
                    </a:cubicBezTo>
                    <a:cubicBezTo>
                      <a:pt x="640" y="0"/>
                      <a:pt x="597" y="16"/>
                      <a:pt x="561" y="14"/>
                    </a:cubicBezTo>
                    <a:cubicBezTo>
                      <a:pt x="503" y="16"/>
                      <a:pt x="444" y="17"/>
                      <a:pt x="386" y="21"/>
                    </a:cubicBezTo>
                    <a:cubicBezTo>
                      <a:pt x="358" y="23"/>
                      <a:pt x="325" y="47"/>
                      <a:pt x="313" y="21"/>
                    </a:cubicBezTo>
                    <a:close/>
                  </a:path>
                </a:pathLst>
              </a:custGeom>
              <a:solidFill>
                <a:srgbClr val="0000FF"/>
              </a:solidFill>
              <a:ln w="9525">
                <a:solidFill>
                  <a:schemeClr val="tx1"/>
                </a:solidFill>
                <a:round/>
                <a:headEnd/>
                <a:tailEnd/>
              </a:ln>
            </p:spPr>
            <p:txBody>
              <a:bodyPr/>
              <a:lstStyle/>
              <a:p>
                <a:endParaRPr lang="en-GB"/>
              </a:p>
            </p:txBody>
          </p:sp>
          <p:sp>
            <p:nvSpPr>
              <p:cNvPr id="14374" name="AutoShape 18"/>
              <p:cNvSpPr>
                <a:spLocks noChangeArrowheads="1"/>
              </p:cNvSpPr>
              <p:nvPr/>
            </p:nvSpPr>
            <p:spPr bwMode="auto">
              <a:xfrm>
                <a:off x="4631" y="2980"/>
                <a:ext cx="212" cy="219"/>
              </a:xfrm>
              <a:prstGeom prst="smileyFace">
                <a:avLst>
                  <a:gd name="adj" fmla="val -4653"/>
                </a:avLst>
              </a:prstGeom>
              <a:solidFill>
                <a:srgbClr val="FF9966"/>
              </a:solidFill>
              <a:ln w="9525">
                <a:solidFill>
                  <a:schemeClr val="tx1"/>
                </a:solidFill>
                <a:round/>
                <a:headEnd/>
                <a:tailEnd/>
              </a:ln>
            </p:spPr>
            <p:txBody>
              <a:bodyPr wrap="none" anchor="ctr"/>
              <a:lstStyle/>
              <a:p>
                <a:endParaRPr lang="en-GB"/>
              </a:p>
            </p:txBody>
          </p:sp>
          <p:sp>
            <p:nvSpPr>
              <p:cNvPr id="14375" name="AutoShape 19"/>
              <p:cNvSpPr>
                <a:spLocks noChangeArrowheads="1"/>
              </p:cNvSpPr>
              <p:nvPr/>
            </p:nvSpPr>
            <p:spPr bwMode="auto">
              <a:xfrm>
                <a:off x="4318" y="3120"/>
                <a:ext cx="212" cy="219"/>
              </a:xfrm>
              <a:prstGeom prst="smileyFace">
                <a:avLst>
                  <a:gd name="adj" fmla="val 4653"/>
                </a:avLst>
              </a:prstGeom>
              <a:solidFill>
                <a:srgbClr val="CC6600"/>
              </a:solidFill>
              <a:ln w="9525">
                <a:solidFill>
                  <a:schemeClr val="tx1"/>
                </a:solidFill>
                <a:round/>
                <a:headEnd/>
                <a:tailEnd/>
              </a:ln>
            </p:spPr>
            <p:txBody>
              <a:bodyPr wrap="none" anchor="ctr"/>
              <a:lstStyle/>
              <a:p>
                <a:endParaRPr lang="en-GB"/>
              </a:p>
            </p:txBody>
          </p:sp>
          <p:sp>
            <p:nvSpPr>
              <p:cNvPr id="14376" name="AutoShape 20"/>
              <p:cNvSpPr>
                <a:spLocks noChangeArrowheads="1"/>
              </p:cNvSpPr>
              <p:nvPr/>
            </p:nvSpPr>
            <p:spPr bwMode="auto">
              <a:xfrm>
                <a:off x="4881" y="3092"/>
                <a:ext cx="212" cy="219"/>
              </a:xfrm>
              <a:prstGeom prst="smileyFace">
                <a:avLst>
                  <a:gd name="adj" fmla="val 4653"/>
                </a:avLst>
              </a:prstGeom>
              <a:solidFill>
                <a:srgbClr val="FF9966"/>
              </a:solidFill>
              <a:ln w="9525">
                <a:solidFill>
                  <a:schemeClr val="tx1"/>
                </a:solidFill>
                <a:round/>
                <a:headEnd/>
                <a:tailEnd/>
              </a:ln>
            </p:spPr>
            <p:txBody>
              <a:bodyPr wrap="none" anchor="ctr"/>
              <a:lstStyle/>
              <a:p>
                <a:endParaRPr lang="en-GB"/>
              </a:p>
            </p:txBody>
          </p:sp>
          <p:sp>
            <p:nvSpPr>
              <p:cNvPr id="14377" name="AutoShape 21"/>
              <p:cNvSpPr>
                <a:spLocks noChangeArrowheads="1"/>
              </p:cNvSpPr>
              <p:nvPr/>
            </p:nvSpPr>
            <p:spPr bwMode="auto">
              <a:xfrm>
                <a:off x="4175" y="2833"/>
                <a:ext cx="212" cy="219"/>
              </a:xfrm>
              <a:prstGeom prst="smileyFace">
                <a:avLst>
                  <a:gd name="adj" fmla="val -4653"/>
                </a:avLst>
              </a:prstGeom>
              <a:solidFill>
                <a:srgbClr val="FFCCCC"/>
              </a:solidFill>
              <a:ln w="9525">
                <a:solidFill>
                  <a:schemeClr val="tx1"/>
                </a:solidFill>
                <a:round/>
                <a:headEnd/>
                <a:tailEnd/>
              </a:ln>
            </p:spPr>
            <p:txBody>
              <a:bodyPr wrap="none" anchor="ctr"/>
              <a:lstStyle/>
              <a:p>
                <a:endParaRPr lang="en-GB"/>
              </a:p>
            </p:txBody>
          </p:sp>
          <p:sp>
            <p:nvSpPr>
              <p:cNvPr id="14378" name="AutoShape 22"/>
              <p:cNvSpPr>
                <a:spLocks noChangeArrowheads="1"/>
              </p:cNvSpPr>
              <p:nvPr/>
            </p:nvSpPr>
            <p:spPr bwMode="auto">
              <a:xfrm>
                <a:off x="4498" y="2739"/>
                <a:ext cx="212" cy="219"/>
              </a:xfrm>
              <a:prstGeom prst="smileyFace">
                <a:avLst>
                  <a:gd name="adj" fmla="val 4653"/>
                </a:avLst>
              </a:prstGeom>
              <a:solidFill>
                <a:srgbClr val="FFCCCC"/>
              </a:solidFill>
              <a:ln w="9525">
                <a:solidFill>
                  <a:schemeClr val="tx1"/>
                </a:solidFill>
                <a:round/>
                <a:headEnd/>
                <a:tailEnd/>
              </a:ln>
            </p:spPr>
            <p:txBody>
              <a:bodyPr wrap="none" anchor="ctr"/>
              <a:lstStyle/>
              <a:p>
                <a:endParaRPr lang="en-GB"/>
              </a:p>
            </p:txBody>
          </p:sp>
          <p:sp>
            <p:nvSpPr>
              <p:cNvPr id="14379" name="AutoShape 23"/>
              <p:cNvSpPr>
                <a:spLocks noChangeArrowheads="1"/>
              </p:cNvSpPr>
              <p:nvPr/>
            </p:nvSpPr>
            <p:spPr bwMode="auto">
              <a:xfrm>
                <a:off x="4606" y="3250"/>
                <a:ext cx="212" cy="219"/>
              </a:xfrm>
              <a:prstGeom prst="smileyFace">
                <a:avLst>
                  <a:gd name="adj" fmla="val 4653"/>
                </a:avLst>
              </a:prstGeom>
              <a:solidFill>
                <a:srgbClr val="FFCCCC"/>
              </a:solidFill>
              <a:ln w="9525">
                <a:solidFill>
                  <a:schemeClr val="tx1"/>
                </a:solidFill>
                <a:round/>
                <a:headEnd/>
                <a:tailEnd/>
              </a:ln>
            </p:spPr>
            <p:txBody>
              <a:bodyPr wrap="none" anchor="ctr"/>
              <a:lstStyle/>
              <a:p>
                <a:endParaRPr lang="en-GB"/>
              </a:p>
            </p:txBody>
          </p:sp>
        </p:grpSp>
        <p:graphicFrame>
          <p:nvGraphicFramePr>
            <p:cNvPr id="14341" name="Object 24"/>
            <p:cNvGraphicFramePr>
              <a:graphicFrameLocks noChangeAspect="1"/>
            </p:cNvGraphicFramePr>
            <p:nvPr/>
          </p:nvGraphicFramePr>
          <p:xfrm>
            <a:off x="2080" y="3650"/>
            <a:ext cx="442" cy="191"/>
          </p:xfrm>
          <a:graphic>
            <a:graphicData uri="http://schemas.openxmlformats.org/presentationml/2006/ole">
              <p:oleObj spid="_x0000_s24591" name="Equation" r:id="rId4" imgW="469601" imgH="203384" progId="Equation.3">
                <p:embed/>
              </p:oleObj>
            </a:graphicData>
          </a:graphic>
        </p:graphicFrame>
      </p:grpSp>
      <p:grpSp>
        <p:nvGrpSpPr>
          <p:cNvPr id="6" name="Group 25"/>
          <p:cNvGrpSpPr>
            <a:grpSpLocks/>
          </p:cNvGrpSpPr>
          <p:nvPr/>
        </p:nvGrpSpPr>
        <p:grpSpPr bwMode="auto">
          <a:xfrm>
            <a:off x="5110163" y="4111625"/>
            <a:ext cx="1525587" cy="2024063"/>
            <a:chOff x="3095" y="2550"/>
            <a:chExt cx="961" cy="1275"/>
          </a:xfrm>
        </p:grpSpPr>
        <p:grpSp>
          <p:nvGrpSpPr>
            <p:cNvPr id="7" name="Group 26"/>
            <p:cNvGrpSpPr>
              <a:grpSpLocks/>
            </p:cNvGrpSpPr>
            <p:nvPr/>
          </p:nvGrpSpPr>
          <p:grpSpPr bwMode="auto">
            <a:xfrm>
              <a:off x="3095" y="2550"/>
              <a:ext cx="961" cy="1006"/>
              <a:chOff x="3095" y="2550"/>
              <a:chExt cx="961" cy="1006"/>
            </a:xfrm>
          </p:grpSpPr>
          <p:sp>
            <p:nvSpPr>
              <p:cNvPr id="14365" name="Freeform 27"/>
              <p:cNvSpPr>
                <a:spLocks/>
              </p:cNvSpPr>
              <p:nvPr/>
            </p:nvSpPr>
            <p:spPr bwMode="auto">
              <a:xfrm>
                <a:off x="3095" y="2550"/>
                <a:ext cx="961" cy="1006"/>
              </a:xfrm>
              <a:custGeom>
                <a:avLst/>
                <a:gdLst>
                  <a:gd name="T0" fmla="*/ 6 w 961"/>
                  <a:gd name="T1" fmla="*/ 335 h 1006"/>
                  <a:gd name="T2" fmla="*/ 166 w 961"/>
                  <a:gd name="T3" fmla="*/ 109 h 1006"/>
                  <a:gd name="T4" fmla="*/ 210 w 961"/>
                  <a:gd name="T5" fmla="*/ 22 h 1006"/>
                  <a:gd name="T6" fmla="*/ 225 w 961"/>
                  <a:gd name="T7" fmla="*/ 0 h 1006"/>
                  <a:gd name="T8" fmla="*/ 487 w 961"/>
                  <a:gd name="T9" fmla="*/ 51 h 1006"/>
                  <a:gd name="T10" fmla="*/ 553 w 961"/>
                  <a:gd name="T11" fmla="*/ 131 h 1006"/>
                  <a:gd name="T12" fmla="*/ 713 w 961"/>
                  <a:gd name="T13" fmla="*/ 263 h 1006"/>
                  <a:gd name="T14" fmla="*/ 823 w 961"/>
                  <a:gd name="T15" fmla="*/ 314 h 1006"/>
                  <a:gd name="T16" fmla="*/ 866 w 961"/>
                  <a:gd name="T17" fmla="*/ 343 h 1006"/>
                  <a:gd name="T18" fmla="*/ 895 w 961"/>
                  <a:gd name="T19" fmla="*/ 386 h 1006"/>
                  <a:gd name="T20" fmla="*/ 903 w 961"/>
                  <a:gd name="T21" fmla="*/ 408 h 1006"/>
                  <a:gd name="T22" fmla="*/ 961 w 961"/>
                  <a:gd name="T23" fmla="*/ 518 h 1006"/>
                  <a:gd name="T24" fmla="*/ 830 w 961"/>
                  <a:gd name="T25" fmla="*/ 773 h 1006"/>
                  <a:gd name="T26" fmla="*/ 771 w 961"/>
                  <a:gd name="T27" fmla="*/ 831 h 1006"/>
                  <a:gd name="T28" fmla="*/ 713 w 961"/>
                  <a:gd name="T29" fmla="*/ 919 h 1006"/>
                  <a:gd name="T30" fmla="*/ 422 w 961"/>
                  <a:gd name="T31" fmla="*/ 1006 h 1006"/>
                  <a:gd name="T32" fmla="*/ 232 w 961"/>
                  <a:gd name="T33" fmla="*/ 962 h 1006"/>
                  <a:gd name="T34" fmla="*/ 166 w 961"/>
                  <a:gd name="T35" fmla="*/ 933 h 1006"/>
                  <a:gd name="T36" fmla="*/ 101 w 961"/>
                  <a:gd name="T37" fmla="*/ 897 h 1006"/>
                  <a:gd name="T38" fmla="*/ 42 w 961"/>
                  <a:gd name="T39" fmla="*/ 839 h 1006"/>
                  <a:gd name="T40" fmla="*/ 20 w 961"/>
                  <a:gd name="T41" fmla="*/ 685 h 1006"/>
                  <a:gd name="T42" fmla="*/ 50 w 961"/>
                  <a:gd name="T43" fmla="*/ 518 h 1006"/>
                  <a:gd name="T44" fmla="*/ 28 w 961"/>
                  <a:gd name="T45" fmla="*/ 379 h 1006"/>
                  <a:gd name="T46" fmla="*/ 6 w 961"/>
                  <a:gd name="T47" fmla="*/ 335 h 10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1"/>
                  <a:gd name="T73" fmla="*/ 0 h 1006"/>
                  <a:gd name="T74" fmla="*/ 961 w 961"/>
                  <a:gd name="T75" fmla="*/ 1006 h 10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1" h="1006">
                    <a:moveTo>
                      <a:pt x="6" y="335"/>
                    </a:moveTo>
                    <a:cubicBezTo>
                      <a:pt x="102" y="272"/>
                      <a:pt x="133" y="214"/>
                      <a:pt x="166" y="109"/>
                    </a:cubicBezTo>
                    <a:cubicBezTo>
                      <a:pt x="177" y="74"/>
                      <a:pt x="189" y="54"/>
                      <a:pt x="210" y="22"/>
                    </a:cubicBezTo>
                    <a:cubicBezTo>
                      <a:pt x="215" y="15"/>
                      <a:pt x="225" y="0"/>
                      <a:pt x="225" y="0"/>
                    </a:cubicBezTo>
                    <a:cubicBezTo>
                      <a:pt x="314" y="5"/>
                      <a:pt x="409" y="1"/>
                      <a:pt x="487" y="51"/>
                    </a:cubicBezTo>
                    <a:cubicBezTo>
                      <a:pt x="507" y="80"/>
                      <a:pt x="532" y="102"/>
                      <a:pt x="553" y="131"/>
                    </a:cubicBezTo>
                    <a:cubicBezTo>
                      <a:pt x="603" y="200"/>
                      <a:pt x="638" y="226"/>
                      <a:pt x="713" y="263"/>
                    </a:cubicBezTo>
                    <a:cubicBezTo>
                      <a:pt x="749" y="281"/>
                      <a:pt x="788" y="294"/>
                      <a:pt x="823" y="314"/>
                    </a:cubicBezTo>
                    <a:cubicBezTo>
                      <a:pt x="838" y="323"/>
                      <a:pt x="866" y="343"/>
                      <a:pt x="866" y="343"/>
                    </a:cubicBezTo>
                    <a:cubicBezTo>
                      <a:pt x="885" y="396"/>
                      <a:pt x="858" y="332"/>
                      <a:pt x="895" y="386"/>
                    </a:cubicBezTo>
                    <a:cubicBezTo>
                      <a:pt x="899" y="392"/>
                      <a:pt x="899" y="401"/>
                      <a:pt x="903" y="408"/>
                    </a:cubicBezTo>
                    <a:cubicBezTo>
                      <a:pt x="927" y="450"/>
                      <a:pt x="947" y="473"/>
                      <a:pt x="961" y="518"/>
                    </a:cubicBezTo>
                    <a:cubicBezTo>
                      <a:pt x="954" y="642"/>
                      <a:pt x="960" y="732"/>
                      <a:pt x="830" y="773"/>
                    </a:cubicBezTo>
                    <a:cubicBezTo>
                      <a:pt x="813" y="798"/>
                      <a:pt x="790" y="807"/>
                      <a:pt x="771" y="831"/>
                    </a:cubicBezTo>
                    <a:cubicBezTo>
                      <a:pt x="759" y="846"/>
                      <a:pt x="733" y="906"/>
                      <a:pt x="713" y="919"/>
                    </a:cubicBezTo>
                    <a:cubicBezTo>
                      <a:pt x="626" y="976"/>
                      <a:pt x="524" y="992"/>
                      <a:pt x="422" y="1006"/>
                    </a:cubicBezTo>
                    <a:cubicBezTo>
                      <a:pt x="360" y="999"/>
                      <a:pt x="289" y="991"/>
                      <a:pt x="232" y="962"/>
                    </a:cubicBezTo>
                    <a:cubicBezTo>
                      <a:pt x="210" y="951"/>
                      <a:pt x="188" y="944"/>
                      <a:pt x="166" y="933"/>
                    </a:cubicBezTo>
                    <a:cubicBezTo>
                      <a:pt x="142" y="921"/>
                      <a:pt x="127" y="905"/>
                      <a:pt x="101" y="897"/>
                    </a:cubicBezTo>
                    <a:cubicBezTo>
                      <a:pt x="76" y="880"/>
                      <a:pt x="59" y="863"/>
                      <a:pt x="42" y="839"/>
                    </a:cubicBezTo>
                    <a:cubicBezTo>
                      <a:pt x="17" y="760"/>
                      <a:pt x="29" y="810"/>
                      <a:pt x="20" y="685"/>
                    </a:cubicBezTo>
                    <a:cubicBezTo>
                      <a:pt x="25" y="622"/>
                      <a:pt x="29" y="575"/>
                      <a:pt x="50" y="518"/>
                    </a:cubicBezTo>
                    <a:cubicBezTo>
                      <a:pt x="47" y="481"/>
                      <a:pt x="47" y="418"/>
                      <a:pt x="28" y="379"/>
                    </a:cubicBezTo>
                    <a:cubicBezTo>
                      <a:pt x="0" y="322"/>
                      <a:pt x="24" y="390"/>
                      <a:pt x="6" y="335"/>
                    </a:cubicBezTo>
                    <a:close/>
                  </a:path>
                </a:pathLst>
              </a:custGeom>
              <a:solidFill>
                <a:schemeClr val="accent1"/>
              </a:solidFill>
              <a:ln w="9525">
                <a:solidFill>
                  <a:schemeClr val="tx1"/>
                </a:solidFill>
                <a:round/>
                <a:headEnd/>
                <a:tailEnd/>
              </a:ln>
            </p:spPr>
            <p:txBody>
              <a:bodyPr/>
              <a:lstStyle/>
              <a:p>
                <a:endParaRPr lang="en-GB"/>
              </a:p>
            </p:txBody>
          </p:sp>
          <p:sp>
            <p:nvSpPr>
              <p:cNvPr id="14366" name="AutoShape 28"/>
              <p:cNvSpPr>
                <a:spLocks noChangeArrowheads="1"/>
              </p:cNvSpPr>
              <p:nvPr/>
            </p:nvSpPr>
            <p:spPr bwMode="auto">
              <a:xfrm>
                <a:off x="3246" y="2904"/>
                <a:ext cx="212" cy="219"/>
              </a:xfrm>
              <a:prstGeom prst="smileyFace">
                <a:avLst>
                  <a:gd name="adj" fmla="val -4653"/>
                </a:avLst>
              </a:prstGeom>
              <a:solidFill>
                <a:srgbClr val="FF9966"/>
              </a:solidFill>
              <a:ln w="9525">
                <a:solidFill>
                  <a:schemeClr val="tx1"/>
                </a:solidFill>
                <a:round/>
                <a:headEnd/>
                <a:tailEnd/>
              </a:ln>
            </p:spPr>
            <p:txBody>
              <a:bodyPr wrap="none" anchor="ctr"/>
              <a:lstStyle/>
              <a:p>
                <a:endParaRPr lang="en-GB"/>
              </a:p>
            </p:txBody>
          </p:sp>
          <p:sp>
            <p:nvSpPr>
              <p:cNvPr id="14367" name="AutoShape 29"/>
              <p:cNvSpPr>
                <a:spLocks noChangeArrowheads="1"/>
              </p:cNvSpPr>
              <p:nvPr/>
            </p:nvSpPr>
            <p:spPr bwMode="auto">
              <a:xfrm>
                <a:off x="3196" y="3189"/>
                <a:ext cx="212" cy="219"/>
              </a:xfrm>
              <a:prstGeom prst="smileyFace">
                <a:avLst>
                  <a:gd name="adj" fmla="val 4653"/>
                </a:avLst>
              </a:prstGeom>
              <a:solidFill>
                <a:srgbClr val="CC6600"/>
              </a:solidFill>
              <a:ln w="9525">
                <a:solidFill>
                  <a:schemeClr val="tx1"/>
                </a:solidFill>
                <a:round/>
                <a:headEnd/>
                <a:tailEnd/>
              </a:ln>
            </p:spPr>
            <p:txBody>
              <a:bodyPr wrap="none" anchor="ctr"/>
              <a:lstStyle/>
              <a:p>
                <a:endParaRPr lang="en-GB"/>
              </a:p>
            </p:txBody>
          </p:sp>
          <p:sp>
            <p:nvSpPr>
              <p:cNvPr id="14368" name="AutoShape 30"/>
              <p:cNvSpPr>
                <a:spLocks noChangeArrowheads="1"/>
              </p:cNvSpPr>
              <p:nvPr/>
            </p:nvSpPr>
            <p:spPr bwMode="auto">
              <a:xfrm>
                <a:off x="3759" y="3008"/>
                <a:ext cx="212" cy="219"/>
              </a:xfrm>
              <a:prstGeom prst="smileyFace">
                <a:avLst>
                  <a:gd name="adj" fmla="val 4653"/>
                </a:avLst>
              </a:prstGeom>
              <a:solidFill>
                <a:srgbClr val="FF9966"/>
              </a:solidFill>
              <a:ln w="9525">
                <a:solidFill>
                  <a:schemeClr val="tx1"/>
                </a:solidFill>
                <a:round/>
                <a:headEnd/>
                <a:tailEnd/>
              </a:ln>
            </p:spPr>
            <p:txBody>
              <a:bodyPr wrap="none" anchor="ctr"/>
              <a:lstStyle/>
              <a:p>
                <a:endParaRPr lang="en-GB"/>
              </a:p>
            </p:txBody>
          </p:sp>
          <p:sp>
            <p:nvSpPr>
              <p:cNvPr id="14369" name="AutoShape 31"/>
              <p:cNvSpPr>
                <a:spLocks noChangeArrowheads="1"/>
              </p:cNvSpPr>
              <p:nvPr/>
            </p:nvSpPr>
            <p:spPr bwMode="auto">
              <a:xfrm>
                <a:off x="3520" y="2880"/>
                <a:ext cx="212" cy="219"/>
              </a:xfrm>
              <a:prstGeom prst="smileyFace">
                <a:avLst>
                  <a:gd name="adj" fmla="val 4653"/>
                </a:avLst>
              </a:prstGeom>
              <a:solidFill>
                <a:srgbClr val="FFCCCC"/>
              </a:solidFill>
              <a:ln w="9525">
                <a:solidFill>
                  <a:schemeClr val="tx1"/>
                </a:solidFill>
                <a:round/>
                <a:headEnd/>
                <a:tailEnd/>
              </a:ln>
            </p:spPr>
            <p:txBody>
              <a:bodyPr wrap="none" anchor="ctr"/>
              <a:lstStyle/>
              <a:p>
                <a:endParaRPr lang="en-GB"/>
              </a:p>
            </p:txBody>
          </p:sp>
          <p:sp>
            <p:nvSpPr>
              <p:cNvPr id="14370" name="AutoShape 32"/>
              <p:cNvSpPr>
                <a:spLocks noChangeArrowheads="1"/>
              </p:cNvSpPr>
              <p:nvPr/>
            </p:nvSpPr>
            <p:spPr bwMode="auto">
              <a:xfrm>
                <a:off x="3376" y="2655"/>
                <a:ext cx="212" cy="219"/>
              </a:xfrm>
              <a:prstGeom prst="smileyFace">
                <a:avLst>
                  <a:gd name="adj" fmla="val -4653"/>
                </a:avLst>
              </a:prstGeom>
              <a:solidFill>
                <a:srgbClr val="FFCCCC"/>
              </a:solidFill>
              <a:ln w="9525">
                <a:solidFill>
                  <a:schemeClr val="tx1"/>
                </a:solidFill>
                <a:round/>
                <a:headEnd/>
                <a:tailEnd/>
              </a:ln>
            </p:spPr>
            <p:txBody>
              <a:bodyPr wrap="none" anchor="ctr"/>
              <a:lstStyle/>
              <a:p>
                <a:endParaRPr lang="en-GB"/>
              </a:p>
            </p:txBody>
          </p:sp>
          <p:sp>
            <p:nvSpPr>
              <p:cNvPr id="14371" name="AutoShape 33"/>
              <p:cNvSpPr>
                <a:spLocks noChangeArrowheads="1"/>
              </p:cNvSpPr>
              <p:nvPr/>
            </p:nvSpPr>
            <p:spPr bwMode="auto">
              <a:xfrm>
                <a:off x="3484" y="3166"/>
                <a:ext cx="212" cy="219"/>
              </a:xfrm>
              <a:prstGeom prst="smileyFace">
                <a:avLst>
                  <a:gd name="adj" fmla="val -4653"/>
                </a:avLst>
              </a:prstGeom>
              <a:solidFill>
                <a:srgbClr val="FFCCCC"/>
              </a:solidFill>
              <a:ln w="9525">
                <a:solidFill>
                  <a:schemeClr val="tx1"/>
                </a:solidFill>
                <a:round/>
                <a:headEnd/>
                <a:tailEnd/>
              </a:ln>
            </p:spPr>
            <p:txBody>
              <a:bodyPr wrap="none" anchor="ctr"/>
              <a:lstStyle/>
              <a:p>
                <a:endParaRPr lang="en-GB"/>
              </a:p>
            </p:txBody>
          </p:sp>
        </p:grpSp>
        <p:graphicFrame>
          <p:nvGraphicFramePr>
            <p:cNvPr id="14340" name="Object 34"/>
            <p:cNvGraphicFramePr>
              <a:graphicFrameLocks noChangeAspect="1"/>
            </p:cNvGraphicFramePr>
            <p:nvPr/>
          </p:nvGraphicFramePr>
          <p:xfrm>
            <a:off x="3348" y="3634"/>
            <a:ext cx="454" cy="191"/>
          </p:xfrm>
          <a:graphic>
            <a:graphicData uri="http://schemas.openxmlformats.org/presentationml/2006/ole">
              <p:oleObj spid="_x0000_s24592" name="Equation" r:id="rId5" imgW="481988" imgH="203261" progId="Equation.3">
                <p:embed/>
              </p:oleObj>
            </a:graphicData>
          </a:graphic>
        </p:graphicFrame>
      </p:grpSp>
      <p:grpSp>
        <p:nvGrpSpPr>
          <p:cNvPr id="8" name="Group 35"/>
          <p:cNvGrpSpPr>
            <a:grpSpLocks/>
          </p:cNvGrpSpPr>
          <p:nvPr/>
        </p:nvGrpSpPr>
        <p:grpSpPr bwMode="auto">
          <a:xfrm>
            <a:off x="6708775" y="4251325"/>
            <a:ext cx="2001838" cy="1924050"/>
            <a:chOff x="4329" y="2605"/>
            <a:chExt cx="1261" cy="1212"/>
          </a:xfrm>
        </p:grpSpPr>
        <p:grpSp>
          <p:nvGrpSpPr>
            <p:cNvPr id="9" name="Group 36"/>
            <p:cNvGrpSpPr>
              <a:grpSpLocks/>
            </p:cNvGrpSpPr>
            <p:nvPr/>
          </p:nvGrpSpPr>
          <p:grpSpPr bwMode="auto">
            <a:xfrm>
              <a:off x="4329" y="2605"/>
              <a:ext cx="1261" cy="932"/>
              <a:chOff x="4329" y="2605"/>
              <a:chExt cx="1261" cy="932"/>
            </a:xfrm>
          </p:grpSpPr>
          <p:sp>
            <p:nvSpPr>
              <p:cNvPr id="14357" name="Freeform 37"/>
              <p:cNvSpPr>
                <a:spLocks/>
              </p:cNvSpPr>
              <p:nvPr/>
            </p:nvSpPr>
            <p:spPr bwMode="auto">
              <a:xfrm>
                <a:off x="4329" y="2605"/>
                <a:ext cx="1261" cy="932"/>
              </a:xfrm>
              <a:custGeom>
                <a:avLst/>
                <a:gdLst>
                  <a:gd name="T0" fmla="*/ 313 w 1261"/>
                  <a:gd name="T1" fmla="*/ 21 h 932"/>
                  <a:gd name="T2" fmla="*/ 291 w 1261"/>
                  <a:gd name="T3" fmla="*/ 28 h 932"/>
                  <a:gd name="T4" fmla="*/ 269 w 1261"/>
                  <a:gd name="T5" fmla="*/ 43 h 932"/>
                  <a:gd name="T6" fmla="*/ 101 w 1261"/>
                  <a:gd name="T7" fmla="*/ 79 h 932"/>
                  <a:gd name="T8" fmla="*/ 57 w 1261"/>
                  <a:gd name="T9" fmla="*/ 108 h 932"/>
                  <a:gd name="T10" fmla="*/ 28 w 1261"/>
                  <a:gd name="T11" fmla="*/ 152 h 932"/>
                  <a:gd name="T12" fmla="*/ 6 w 1261"/>
                  <a:gd name="T13" fmla="*/ 218 h 932"/>
                  <a:gd name="T14" fmla="*/ 21 w 1261"/>
                  <a:gd name="T15" fmla="*/ 356 h 932"/>
                  <a:gd name="T16" fmla="*/ 57 w 1261"/>
                  <a:gd name="T17" fmla="*/ 400 h 932"/>
                  <a:gd name="T18" fmla="*/ 101 w 1261"/>
                  <a:gd name="T19" fmla="*/ 429 h 932"/>
                  <a:gd name="T20" fmla="*/ 196 w 1261"/>
                  <a:gd name="T21" fmla="*/ 531 h 932"/>
                  <a:gd name="T22" fmla="*/ 225 w 1261"/>
                  <a:gd name="T23" fmla="*/ 575 h 932"/>
                  <a:gd name="T24" fmla="*/ 240 w 1261"/>
                  <a:gd name="T25" fmla="*/ 597 h 932"/>
                  <a:gd name="T26" fmla="*/ 291 w 1261"/>
                  <a:gd name="T27" fmla="*/ 677 h 932"/>
                  <a:gd name="T28" fmla="*/ 473 w 1261"/>
                  <a:gd name="T29" fmla="*/ 772 h 932"/>
                  <a:gd name="T30" fmla="*/ 568 w 1261"/>
                  <a:gd name="T31" fmla="*/ 881 h 932"/>
                  <a:gd name="T32" fmla="*/ 706 w 1261"/>
                  <a:gd name="T33" fmla="*/ 932 h 932"/>
                  <a:gd name="T34" fmla="*/ 911 w 1261"/>
                  <a:gd name="T35" fmla="*/ 830 h 932"/>
                  <a:gd name="T36" fmla="*/ 1100 w 1261"/>
                  <a:gd name="T37" fmla="*/ 808 h 932"/>
                  <a:gd name="T38" fmla="*/ 1195 w 1261"/>
                  <a:gd name="T39" fmla="*/ 750 h 932"/>
                  <a:gd name="T40" fmla="*/ 1224 w 1261"/>
                  <a:gd name="T41" fmla="*/ 706 h 932"/>
                  <a:gd name="T42" fmla="*/ 1239 w 1261"/>
                  <a:gd name="T43" fmla="*/ 684 h 932"/>
                  <a:gd name="T44" fmla="*/ 1261 w 1261"/>
                  <a:gd name="T45" fmla="*/ 604 h 932"/>
                  <a:gd name="T46" fmla="*/ 1202 w 1261"/>
                  <a:gd name="T47" fmla="*/ 393 h 932"/>
                  <a:gd name="T48" fmla="*/ 1093 w 1261"/>
                  <a:gd name="T49" fmla="*/ 305 h 932"/>
                  <a:gd name="T50" fmla="*/ 881 w 1261"/>
                  <a:gd name="T51" fmla="*/ 247 h 932"/>
                  <a:gd name="T52" fmla="*/ 823 w 1261"/>
                  <a:gd name="T53" fmla="*/ 196 h 932"/>
                  <a:gd name="T54" fmla="*/ 736 w 1261"/>
                  <a:gd name="T55" fmla="*/ 65 h 932"/>
                  <a:gd name="T56" fmla="*/ 670 w 1261"/>
                  <a:gd name="T57" fmla="*/ 21 h 932"/>
                  <a:gd name="T58" fmla="*/ 561 w 1261"/>
                  <a:gd name="T59" fmla="*/ 14 h 932"/>
                  <a:gd name="T60" fmla="*/ 386 w 1261"/>
                  <a:gd name="T61" fmla="*/ 21 h 932"/>
                  <a:gd name="T62" fmla="*/ 313 w 1261"/>
                  <a:gd name="T63" fmla="*/ 21 h 9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1"/>
                  <a:gd name="T97" fmla="*/ 0 h 932"/>
                  <a:gd name="T98" fmla="*/ 1261 w 1261"/>
                  <a:gd name="T99" fmla="*/ 932 h 9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1" h="932">
                    <a:moveTo>
                      <a:pt x="313" y="21"/>
                    </a:moveTo>
                    <a:cubicBezTo>
                      <a:pt x="306" y="23"/>
                      <a:pt x="298" y="25"/>
                      <a:pt x="291" y="28"/>
                    </a:cubicBezTo>
                    <a:cubicBezTo>
                      <a:pt x="283" y="32"/>
                      <a:pt x="277" y="40"/>
                      <a:pt x="269" y="43"/>
                    </a:cubicBezTo>
                    <a:cubicBezTo>
                      <a:pt x="216" y="63"/>
                      <a:pt x="156" y="62"/>
                      <a:pt x="101" y="79"/>
                    </a:cubicBezTo>
                    <a:cubicBezTo>
                      <a:pt x="86" y="89"/>
                      <a:pt x="72" y="98"/>
                      <a:pt x="57" y="108"/>
                    </a:cubicBezTo>
                    <a:cubicBezTo>
                      <a:pt x="42" y="118"/>
                      <a:pt x="28" y="152"/>
                      <a:pt x="28" y="152"/>
                    </a:cubicBezTo>
                    <a:cubicBezTo>
                      <a:pt x="12" y="203"/>
                      <a:pt x="19" y="182"/>
                      <a:pt x="6" y="218"/>
                    </a:cubicBezTo>
                    <a:cubicBezTo>
                      <a:pt x="9" y="264"/>
                      <a:pt x="0" y="315"/>
                      <a:pt x="21" y="356"/>
                    </a:cubicBezTo>
                    <a:cubicBezTo>
                      <a:pt x="27" y="369"/>
                      <a:pt x="46" y="391"/>
                      <a:pt x="57" y="400"/>
                    </a:cubicBezTo>
                    <a:cubicBezTo>
                      <a:pt x="71" y="411"/>
                      <a:pt x="101" y="429"/>
                      <a:pt x="101" y="429"/>
                    </a:cubicBezTo>
                    <a:cubicBezTo>
                      <a:pt x="127" y="467"/>
                      <a:pt x="167" y="494"/>
                      <a:pt x="196" y="531"/>
                    </a:cubicBezTo>
                    <a:cubicBezTo>
                      <a:pt x="207" y="545"/>
                      <a:pt x="215" y="560"/>
                      <a:pt x="225" y="575"/>
                    </a:cubicBezTo>
                    <a:cubicBezTo>
                      <a:pt x="230" y="582"/>
                      <a:pt x="240" y="597"/>
                      <a:pt x="240" y="597"/>
                    </a:cubicBezTo>
                    <a:cubicBezTo>
                      <a:pt x="253" y="638"/>
                      <a:pt x="255" y="654"/>
                      <a:pt x="291" y="677"/>
                    </a:cubicBezTo>
                    <a:cubicBezTo>
                      <a:pt x="339" y="741"/>
                      <a:pt x="401" y="749"/>
                      <a:pt x="473" y="772"/>
                    </a:cubicBezTo>
                    <a:cubicBezTo>
                      <a:pt x="508" y="807"/>
                      <a:pt x="532" y="846"/>
                      <a:pt x="568" y="881"/>
                    </a:cubicBezTo>
                    <a:cubicBezTo>
                      <a:pt x="602" y="914"/>
                      <a:pt x="661" y="925"/>
                      <a:pt x="706" y="932"/>
                    </a:cubicBezTo>
                    <a:cubicBezTo>
                      <a:pt x="792" y="920"/>
                      <a:pt x="842" y="877"/>
                      <a:pt x="911" y="830"/>
                    </a:cubicBezTo>
                    <a:cubicBezTo>
                      <a:pt x="948" y="805"/>
                      <a:pt x="1084" y="809"/>
                      <a:pt x="1100" y="808"/>
                    </a:cubicBezTo>
                    <a:cubicBezTo>
                      <a:pt x="1137" y="799"/>
                      <a:pt x="1171" y="781"/>
                      <a:pt x="1195" y="750"/>
                    </a:cubicBezTo>
                    <a:cubicBezTo>
                      <a:pt x="1206" y="736"/>
                      <a:pt x="1214" y="721"/>
                      <a:pt x="1224" y="706"/>
                    </a:cubicBezTo>
                    <a:cubicBezTo>
                      <a:pt x="1229" y="699"/>
                      <a:pt x="1239" y="684"/>
                      <a:pt x="1239" y="684"/>
                    </a:cubicBezTo>
                    <a:cubicBezTo>
                      <a:pt x="1257" y="629"/>
                      <a:pt x="1250" y="656"/>
                      <a:pt x="1261" y="604"/>
                    </a:cubicBezTo>
                    <a:cubicBezTo>
                      <a:pt x="1252" y="533"/>
                      <a:pt x="1243" y="453"/>
                      <a:pt x="1202" y="393"/>
                    </a:cubicBezTo>
                    <a:cubicBezTo>
                      <a:pt x="1185" y="339"/>
                      <a:pt x="1143" y="322"/>
                      <a:pt x="1093" y="305"/>
                    </a:cubicBezTo>
                    <a:cubicBezTo>
                      <a:pt x="1024" y="282"/>
                      <a:pt x="952" y="264"/>
                      <a:pt x="881" y="247"/>
                    </a:cubicBezTo>
                    <a:cubicBezTo>
                      <a:pt x="858" y="231"/>
                      <a:pt x="846" y="212"/>
                      <a:pt x="823" y="196"/>
                    </a:cubicBezTo>
                    <a:cubicBezTo>
                      <a:pt x="800" y="161"/>
                      <a:pt x="769" y="94"/>
                      <a:pt x="736" y="65"/>
                    </a:cubicBezTo>
                    <a:cubicBezTo>
                      <a:pt x="716" y="48"/>
                      <a:pt x="692" y="36"/>
                      <a:pt x="670" y="21"/>
                    </a:cubicBezTo>
                    <a:cubicBezTo>
                      <a:pt x="640" y="0"/>
                      <a:pt x="597" y="16"/>
                      <a:pt x="561" y="14"/>
                    </a:cubicBezTo>
                    <a:cubicBezTo>
                      <a:pt x="503" y="16"/>
                      <a:pt x="444" y="17"/>
                      <a:pt x="386" y="21"/>
                    </a:cubicBezTo>
                    <a:cubicBezTo>
                      <a:pt x="358" y="23"/>
                      <a:pt x="325" y="47"/>
                      <a:pt x="313" y="21"/>
                    </a:cubicBezTo>
                    <a:close/>
                  </a:path>
                </a:pathLst>
              </a:custGeom>
              <a:solidFill>
                <a:srgbClr val="FFFF00"/>
              </a:solidFill>
              <a:ln w="9525">
                <a:solidFill>
                  <a:schemeClr val="tx1"/>
                </a:solidFill>
                <a:round/>
                <a:headEnd/>
                <a:tailEnd/>
              </a:ln>
            </p:spPr>
            <p:txBody>
              <a:bodyPr/>
              <a:lstStyle/>
              <a:p>
                <a:endParaRPr lang="en-GB"/>
              </a:p>
            </p:txBody>
          </p:sp>
          <p:sp>
            <p:nvSpPr>
              <p:cNvPr id="14358" name="AutoShape 38"/>
              <p:cNvSpPr>
                <a:spLocks noChangeArrowheads="1"/>
              </p:cNvSpPr>
              <p:nvPr/>
            </p:nvSpPr>
            <p:spPr bwMode="auto">
              <a:xfrm>
                <a:off x="4986" y="2913"/>
                <a:ext cx="212" cy="219"/>
              </a:xfrm>
              <a:prstGeom prst="smileyFace">
                <a:avLst>
                  <a:gd name="adj" fmla="val -4653"/>
                </a:avLst>
              </a:prstGeom>
              <a:solidFill>
                <a:srgbClr val="FF9966"/>
              </a:solidFill>
              <a:ln w="9525">
                <a:solidFill>
                  <a:schemeClr val="tx1"/>
                </a:solidFill>
                <a:round/>
                <a:headEnd/>
                <a:tailEnd/>
              </a:ln>
            </p:spPr>
            <p:txBody>
              <a:bodyPr wrap="none" anchor="ctr"/>
              <a:lstStyle/>
              <a:p>
                <a:endParaRPr lang="en-GB"/>
              </a:p>
            </p:txBody>
          </p:sp>
          <p:sp>
            <p:nvSpPr>
              <p:cNvPr id="14359" name="AutoShape 39"/>
              <p:cNvSpPr>
                <a:spLocks noChangeArrowheads="1"/>
              </p:cNvSpPr>
              <p:nvPr/>
            </p:nvSpPr>
            <p:spPr bwMode="auto">
              <a:xfrm>
                <a:off x="4673" y="3053"/>
                <a:ext cx="212" cy="219"/>
              </a:xfrm>
              <a:prstGeom prst="smileyFace">
                <a:avLst>
                  <a:gd name="adj" fmla="val 4653"/>
                </a:avLst>
              </a:prstGeom>
              <a:solidFill>
                <a:srgbClr val="CC6600"/>
              </a:solidFill>
              <a:ln w="9525">
                <a:solidFill>
                  <a:schemeClr val="tx1"/>
                </a:solidFill>
                <a:round/>
                <a:headEnd/>
                <a:tailEnd/>
              </a:ln>
            </p:spPr>
            <p:txBody>
              <a:bodyPr wrap="none" anchor="ctr"/>
              <a:lstStyle/>
              <a:p>
                <a:endParaRPr lang="en-GB"/>
              </a:p>
            </p:txBody>
          </p:sp>
          <p:sp>
            <p:nvSpPr>
              <p:cNvPr id="14360" name="AutoShape 40"/>
              <p:cNvSpPr>
                <a:spLocks noChangeArrowheads="1"/>
              </p:cNvSpPr>
              <p:nvPr/>
            </p:nvSpPr>
            <p:spPr bwMode="auto">
              <a:xfrm>
                <a:off x="5236" y="3025"/>
                <a:ext cx="212" cy="219"/>
              </a:xfrm>
              <a:prstGeom prst="smileyFace">
                <a:avLst>
                  <a:gd name="adj" fmla="val 4653"/>
                </a:avLst>
              </a:prstGeom>
              <a:solidFill>
                <a:srgbClr val="FF9966"/>
              </a:solidFill>
              <a:ln w="9525">
                <a:solidFill>
                  <a:schemeClr val="tx1"/>
                </a:solidFill>
                <a:round/>
                <a:headEnd/>
                <a:tailEnd/>
              </a:ln>
            </p:spPr>
            <p:txBody>
              <a:bodyPr wrap="none" anchor="ctr"/>
              <a:lstStyle/>
              <a:p>
                <a:endParaRPr lang="en-GB"/>
              </a:p>
            </p:txBody>
          </p:sp>
          <p:sp>
            <p:nvSpPr>
              <p:cNvPr id="14361" name="AutoShape 41"/>
              <p:cNvSpPr>
                <a:spLocks noChangeArrowheads="1"/>
              </p:cNvSpPr>
              <p:nvPr/>
            </p:nvSpPr>
            <p:spPr bwMode="auto">
              <a:xfrm>
                <a:off x="4530" y="2766"/>
                <a:ext cx="212" cy="219"/>
              </a:xfrm>
              <a:prstGeom prst="smileyFace">
                <a:avLst>
                  <a:gd name="adj" fmla="val -4653"/>
                </a:avLst>
              </a:prstGeom>
              <a:solidFill>
                <a:srgbClr val="FFCCCC"/>
              </a:solidFill>
              <a:ln w="9525">
                <a:solidFill>
                  <a:schemeClr val="tx1"/>
                </a:solidFill>
                <a:round/>
                <a:headEnd/>
                <a:tailEnd/>
              </a:ln>
            </p:spPr>
            <p:txBody>
              <a:bodyPr wrap="none" anchor="ctr"/>
              <a:lstStyle/>
              <a:p>
                <a:endParaRPr lang="en-GB"/>
              </a:p>
            </p:txBody>
          </p:sp>
          <p:sp>
            <p:nvSpPr>
              <p:cNvPr id="14362" name="AutoShape 42"/>
              <p:cNvSpPr>
                <a:spLocks noChangeArrowheads="1"/>
              </p:cNvSpPr>
              <p:nvPr/>
            </p:nvSpPr>
            <p:spPr bwMode="auto">
              <a:xfrm>
                <a:off x="4853" y="2672"/>
                <a:ext cx="212" cy="219"/>
              </a:xfrm>
              <a:prstGeom prst="smileyFace">
                <a:avLst>
                  <a:gd name="adj" fmla="val 4653"/>
                </a:avLst>
              </a:prstGeom>
              <a:solidFill>
                <a:srgbClr val="FFCCCC"/>
              </a:solidFill>
              <a:ln w="9525">
                <a:solidFill>
                  <a:schemeClr val="tx1"/>
                </a:solidFill>
                <a:round/>
                <a:headEnd/>
                <a:tailEnd/>
              </a:ln>
            </p:spPr>
            <p:txBody>
              <a:bodyPr wrap="none" anchor="ctr"/>
              <a:lstStyle/>
              <a:p>
                <a:endParaRPr lang="en-GB"/>
              </a:p>
            </p:txBody>
          </p:sp>
          <p:sp>
            <p:nvSpPr>
              <p:cNvPr id="14363" name="AutoShape 43"/>
              <p:cNvSpPr>
                <a:spLocks noChangeArrowheads="1"/>
              </p:cNvSpPr>
              <p:nvPr/>
            </p:nvSpPr>
            <p:spPr bwMode="auto">
              <a:xfrm>
                <a:off x="4961" y="3183"/>
                <a:ext cx="212" cy="219"/>
              </a:xfrm>
              <a:prstGeom prst="smileyFace">
                <a:avLst>
                  <a:gd name="adj" fmla="val 4653"/>
                </a:avLst>
              </a:prstGeom>
              <a:solidFill>
                <a:srgbClr val="FFCCCC"/>
              </a:solidFill>
              <a:ln w="9525">
                <a:solidFill>
                  <a:schemeClr val="tx1"/>
                </a:solidFill>
                <a:round/>
                <a:headEnd/>
                <a:tailEnd/>
              </a:ln>
            </p:spPr>
            <p:txBody>
              <a:bodyPr wrap="none" anchor="ctr"/>
              <a:lstStyle/>
              <a:p>
                <a:endParaRPr lang="en-GB"/>
              </a:p>
            </p:txBody>
          </p:sp>
        </p:grpSp>
        <p:graphicFrame>
          <p:nvGraphicFramePr>
            <p:cNvPr id="14339" name="Object 44"/>
            <p:cNvGraphicFramePr>
              <a:graphicFrameLocks noChangeAspect="1"/>
            </p:cNvGraphicFramePr>
            <p:nvPr/>
          </p:nvGraphicFramePr>
          <p:xfrm>
            <a:off x="4733" y="3626"/>
            <a:ext cx="454" cy="191"/>
          </p:xfrm>
          <a:graphic>
            <a:graphicData uri="http://schemas.openxmlformats.org/presentationml/2006/ole">
              <p:oleObj spid="_x0000_s24593" name="Equation" r:id="rId6" imgW="481988" imgH="203261" progId="Equation.3">
                <p:embed/>
              </p:oleObj>
            </a:graphicData>
          </a:graphic>
        </p:graphicFrame>
      </p:grpSp>
      <p:sp>
        <p:nvSpPr>
          <p:cNvPr id="159789" name="Line 45"/>
          <p:cNvSpPr>
            <a:spLocks noChangeShapeType="1"/>
          </p:cNvSpPr>
          <p:nvPr/>
        </p:nvSpPr>
        <p:spPr bwMode="auto">
          <a:xfrm flipH="1">
            <a:off x="1979613" y="3248025"/>
            <a:ext cx="2195512" cy="1403350"/>
          </a:xfrm>
          <a:prstGeom prst="line">
            <a:avLst/>
          </a:prstGeom>
          <a:noFill/>
          <a:ln w="38100">
            <a:solidFill>
              <a:srgbClr val="FFFF00"/>
            </a:solidFill>
            <a:round/>
            <a:headEnd/>
            <a:tailEnd type="triangle" w="med" len="med"/>
          </a:ln>
        </p:spPr>
        <p:txBody>
          <a:bodyPr/>
          <a:lstStyle/>
          <a:p>
            <a:endParaRPr lang="en-GB"/>
          </a:p>
        </p:txBody>
      </p:sp>
      <p:sp>
        <p:nvSpPr>
          <p:cNvPr id="159790" name="Line 46"/>
          <p:cNvSpPr>
            <a:spLocks noChangeShapeType="1"/>
          </p:cNvSpPr>
          <p:nvPr/>
        </p:nvSpPr>
        <p:spPr bwMode="auto">
          <a:xfrm flipH="1">
            <a:off x="3595688" y="3232150"/>
            <a:ext cx="854075" cy="1190625"/>
          </a:xfrm>
          <a:prstGeom prst="line">
            <a:avLst/>
          </a:prstGeom>
          <a:noFill/>
          <a:ln w="38100">
            <a:solidFill>
              <a:srgbClr val="FFFF00"/>
            </a:solidFill>
            <a:round/>
            <a:headEnd/>
            <a:tailEnd type="triangle" w="med" len="med"/>
          </a:ln>
        </p:spPr>
        <p:txBody>
          <a:bodyPr/>
          <a:lstStyle/>
          <a:p>
            <a:endParaRPr lang="en-GB"/>
          </a:p>
        </p:txBody>
      </p:sp>
      <p:sp>
        <p:nvSpPr>
          <p:cNvPr id="159791" name="Line 47"/>
          <p:cNvSpPr>
            <a:spLocks noChangeShapeType="1"/>
          </p:cNvSpPr>
          <p:nvPr/>
        </p:nvSpPr>
        <p:spPr bwMode="auto">
          <a:xfrm>
            <a:off x="4587875" y="3232150"/>
            <a:ext cx="898525" cy="1100138"/>
          </a:xfrm>
          <a:prstGeom prst="line">
            <a:avLst/>
          </a:prstGeom>
          <a:noFill/>
          <a:ln w="38100">
            <a:solidFill>
              <a:srgbClr val="FFFF00"/>
            </a:solidFill>
            <a:round/>
            <a:headEnd/>
            <a:tailEnd type="triangle" w="med" len="med"/>
          </a:ln>
        </p:spPr>
        <p:txBody>
          <a:bodyPr/>
          <a:lstStyle/>
          <a:p>
            <a:endParaRPr lang="en-GB"/>
          </a:p>
        </p:txBody>
      </p:sp>
      <p:sp>
        <p:nvSpPr>
          <p:cNvPr id="159792" name="Line 48"/>
          <p:cNvSpPr>
            <a:spLocks noChangeShapeType="1"/>
          </p:cNvSpPr>
          <p:nvPr/>
        </p:nvSpPr>
        <p:spPr bwMode="auto">
          <a:xfrm>
            <a:off x="4846638" y="3216275"/>
            <a:ext cx="2362200" cy="963613"/>
          </a:xfrm>
          <a:prstGeom prst="line">
            <a:avLst/>
          </a:prstGeom>
          <a:noFill/>
          <a:ln w="38100">
            <a:solidFill>
              <a:srgbClr val="FFFF00"/>
            </a:solidFill>
            <a:round/>
            <a:headEnd/>
            <a:tailEnd type="triangle" w="med" len="med"/>
          </a:ln>
        </p:spPr>
        <p:txBody>
          <a:bodyPr/>
          <a:lstStyle/>
          <a:p>
            <a:endParaRPr lang="en-GB"/>
          </a:p>
        </p:txBody>
      </p:sp>
      <p:grpSp>
        <p:nvGrpSpPr>
          <p:cNvPr id="10" name="Group 49"/>
          <p:cNvGrpSpPr>
            <a:grpSpLocks/>
          </p:cNvGrpSpPr>
          <p:nvPr/>
        </p:nvGrpSpPr>
        <p:grpSpPr bwMode="auto">
          <a:xfrm>
            <a:off x="3649663" y="1624013"/>
            <a:ext cx="1993900" cy="1770062"/>
            <a:chOff x="2175" y="983"/>
            <a:chExt cx="1256" cy="1115"/>
          </a:xfrm>
        </p:grpSpPr>
        <p:pic>
          <p:nvPicPr>
            <p:cNvPr id="14355" name="Picture 50" descr="NormalDistribution"/>
            <p:cNvPicPr>
              <a:picLocks noChangeAspect="1" noChangeArrowheads="1"/>
            </p:cNvPicPr>
            <p:nvPr/>
          </p:nvPicPr>
          <p:blipFill>
            <a:blip r:embed="rId7" cstate="print"/>
            <a:srcRect/>
            <a:stretch>
              <a:fillRect/>
            </a:stretch>
          </p:blipFill>
          <p:spPr bwMode="auto">
            <a:xfrm>
              <a:off x="2175" y="1125"/>
              <a:ext cx="1256" cy="973"/>
            </a:xfrm>
            <a:prstGeom prst="rect">
              <a:avLst/>
            </a:prstGeom>
            <a:noFill/>
            <a:ln w="9525">
              <a:noFill/>
              <a:miter lim="800000"/>
              <a:headEnd/>
              <a:tailEnd/>
            </a:ln>
          </p:spPr>
        </p:pic>
        <p:graphicFrame>
          <p:nvGraphicFramePr>
            <p:cNvPr id="14338" name="Object 51"/>
            <p:cNvGraphicFramePr>
              <a:graphicFrameLocks noChangeAspect="1"/>
            </p:cNvGraphicFramePr>
            <p:nvPr/>
          </p:nvGraphicFramePr>
          <p:xfrm>
            <a:off x="2524" y="983"/>
            <a:ext cx="454" cy="191"/>
          </p:xfrm>
          <a:graphic>
            <a:graphicData uri="http://schemas.openxmlformats.org/presentationml/2006/ole">
              <p:oleObj spid="_x0000_s24594" name="Equation" r:id="rId8" imgW="481988" imgH="203261"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9789"/>
                                        </p:tgtEl>
                                        <p:attrNameLst>
                                          <p:attrName>style.visibility</p:attrName>
                                        </p:attrNameLst>
                                      </p:cBhvr>
                                      <p:to>
                                        <p:strVal val="visible"/>
                                      </p:to>
                                    </p:set>
                                    <p:animEffect transition="in" filter="wipe(up)">
                                      <p:cBhvr>
                                        <p:cTn id="12" dur="500"/>
                                        <p:tgtEl>
                                          <p:spTgt spid="159789"/>
                                        </p:tgtEl>
                                      </p:cBhvr>
                                    </p:animEffect>
                                  </p:childTnLst>
                                </p:cTn>
                              </p:par>
                            </p:childTnLst>
                          </p:cTn>
                        </p:par>
                        <p:par>
                          <p:cTn id="13" fill="hold">
                            <p:stCondLst>
                              <p:cond delay="500"/>
                            </p:stCondLst>
                            <p:childTnLst>
                              <p:par>
                                <p:cTn id="14" presetID="22" presetClass="entr" presetSubtype="1" fill="hold" nodeType="after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p:stCondLst>
                              <p:cond delay="2000"/>
                            </p:stCondLst>
                            <p:childTnLst>
                              <p:par>
                                <p:cTn id="18" presetID="22" presetClass="entr" presetSubtype="1" fill="hold" grpId="0" nodeType="afterEffect">
                                  <p:stCondLst>
                                    <p:cond delay="1000"/>
                                  </p:stCondLst>
                                  <p:childTnLst>
                                    <p:set>
                                      <p:cBhvr>
                                        <p:cTn id="19" dur="1" fill="hold">
                                          <p:stCondLst>
                                            <p:cond delay="0"/>
                                          </p:stCondLst>
                                        </p:cTn>
                                        <p:tgtEl>
                                          <p:spTgt spid="159790"/>
                                        </p:tgtEl>
                                        <p:attrNameLst>
                                          <p:attrName>style.visibility</p:attrName>
                                        </p:attrNameLst>
                                      </p:cBhvr>
                                      <p:to>
                                        <p:strVal val="visible"/>
                                      </p:to>
                                    </p:set>
                                    <p:animEffect transition="in" filter="wipe(up)">
                                      <p:cBhvr>
                                        <p:cTn id="20" dur="500"/>
                                        <p:tgtEl>
                                          <p:spTgt spid="159790"/>
                                        </p:tgtEl>
                                      </p:cBhvr>
                                    </p:animEffect>
                                  </p:childTnLst>
                                </p:cTn>
                              </p:par>
                            </p:childTnLst>
                          </p:cTn>
                        </p:par>
                        <p:par>
                          <p:cTn id="21" fill="hold">
                            <p:stCondLst>
                              <p:cond delay="3500"/>
                            </p:stCondLst>
                            <p:childTnLst>
                              <p:par>
                                <p:cTn id="22" presetID="22" presetClass="entr" presetSubtype="1" fill="hold" nodeType="afterEffect">
                                  <p:stCondLst>
                                    <p:cond delay="100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5000"/>
                            </p:stCondLst>
                            <p:childTnLst>
                              <p:par>
                                <p:cTn id="26" presetID="22" presetClass="entr" presetSubtype="1" fill="hold" grpId="0" nodeType="afterEffect">
                                  <p:stCondLst>
                                    <p:cond delay="1000"/>
                                  </p:stCondLst>
                                  <p:childTnLst>
                                    <p:set>
                                      <p:cBhvr>
                                        <p:cTn id="27" dur="1" fill="hold">
                                          <p:stCondLst>
                                            <p:cond delay="0"/>
                                          </p:stCondLst>
                                        </p:cTn>
                                        <p:tgtEl>
                                          <p:spTgt spid="159791"/>
                                        </p:tgtEl>
                                        <p:attrNameLst>
                                          <p:attrName>style.visibility</p:attrName>
                                        </p:attrNameLst>
                                      </p:cBhvr>
                                      <p:to>
                                        <p:strVal val="visible"/>
                                      </p:to>
                                    </p:set>
                                    <p:animEffect transition="in" filter="wipe(up)">
                                      <p:cBhvr>
                                        <p:cTn id="28" dur="500"/>
                                        <p:tgtEl>
                                          <p:spTgt spid="159791"/>
                                        </p:tgtEl>
                                      </p:cBhvr>
                                    </p:animEffect>
                                  </p:childTnLst>
                                </p:cTn>
                              </p:par>
                            </p:childTnLst>
                          </p:cTn>
                        </p:par>
                        <p:par>
                          <p:cTn id="29" fill="hold">
                            <p:stCondLst>
                              <p:cond delay="6500"/>
                            </p:stCondLst>
                            <p:childTnLst>
                              <p:par>
                                <p:cTn id="30" presetID="22" presetClass="entr" presetSubtype="1" fill="hold" nodeType="afterEffect">
                                  <p:stCondLst>
                                    <p:cond delay="100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p:stCondLst>
                              <p:cond delay="8000"/>
                            </p:stCondLst>
                            <p:childTnLst>
                              <p:par>
                                <p:cTn id="34" presetID="22" presetClass="entr" presetSubtype="1" fill="hold" grpId="0" nodeType="afterEffect">
                                  <p:stCondLst>
                                    <p:cond delay="1000"/>
                                  </p:stCondLst>
                                  <p:childTnLst>
                                    <p:set>
                                      <p:cBhvr>
                                        <p:cTn id="35" dur="1" fill="hold">
                                          <p:stCondLst>
                                            <p:cond delay="0"/>
                                          </p:stCondLst>
                                        </p:cTn>
                                        <p:tgtEl>
                                          <p:spTgt spid="159792"/>
                                        </p:tgtEl>
                                        <p:attrNameLst>
                                          <p:attrName>style.visibility</p:attrName>
                                        </p:attrNameLst>
                                      </p:cBhvr>
                                      <p:to>
                                        <p:strVal val="visible"/>
                                      </p:to>
                                    </p:set>
                                    <p:animEffect transition="in" filter="wipe(up)">
                                      <p:cBhvr>
                                        <p:cTn id="36" dur="500"/>
                                        <p:tgtEl>
                                          <p:spTgt spid="159792"/>
                                        </p:tgtEl>
                                      </p:cBhvr>
                                    </p:animEffect>
                                  </p:childTnLst>
                                </p:cTn>
                              </p:par>
                            </p:childTnLst>
                          </p:cTn>
                        </p:par>
                        <p:par>
                          <p:cTn id="37" fill="hold">
                            <p:stCondLst>
                              <p:cond delay="9500"/>
                            </p:stCondLst>
                            <p:childTnLst>
                              <p:par>
                                <p:cTn id="38" presetID="22" presetClass="entr" presetSubtype="1" fill="hold" nodeType="afterEffect">
                                  <p:stCondLst>
                                    <p:cond delay="100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89" grpId="0" animBg="1"/>
      <p:bldP spid="159790" grpId="0" animBg="1"/>
      <p:bldP spid="159791" grpId="0" animBg="1"/>
      <p:bldP spid="1597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4" name="Picture 4" descr="SEM Histogram"/>
          <p:cNvPicPr>
            <a:picLocks noChangeAspect="1" noChangeArrowheads="1"/>
          </p:cNvPicPr>
          <p:nvPr/>
        </p:nvPicPr>
        <p:blipFill>
          <a:blip r:embed="rId3" cstate="print"/>
          <a:srcRect/>
          <a:stretch>
            <a:fillRect/>
          </a:stretch>
        </p:blipFill>
        <p:spPr bwMode="auto">
          <a:xfrm>
            <a:off x="1412875" y="3598863"/>
            <a:ext cx="3162300" cy="2546350"/>
          </a:xfrm>
          <a:prstGeom prst="rect">
            <a:avLst/>
          </a:prstGeom>
          <a:noFill/>
          <a:ln w="9525">
            <a:noFill/>
            <a:miter lim="800000"/>
            <a:headEnd/>
            <a:tailEnd/>
          </a:ln>
        </p:spPr>
      </p:pic>
      <p:sp>
        <p:nvSpPr>
          <p:cNvPr id="163845" name="AutoShape 5"/>
          <p:cNvSpPr>
            <a:spLocks noChangeArrowheads="1"/>
          </p:cNvSpPr>
          <p:nvPr/>
        </p:nvSpPr>
        <p:spPr bwMode="auto">
          <a:xfrm rot="5400000">
            <a:off x="2657475" y="2976563"/>
            <a:ext cx="752475" cy="457200"/>
          </a:xfrm>
          <a:prstGeom prst="notchedRightArrow">
            <a:avLst>
              <a:gd name="adj1" fmla="val 50000"/>
              <a:gd name="adj2" fmla="val 60004"/>
            </a:avLst>
          </a:prstGeom>
          <a:solidFill>
            <a:srgbClr val="FF3300"/>
          </a:solidFill>
          <a:ln w="19050">
            <a:solidFill>
              <a:srgbClr val="000000"/>
            </a:solidFill>
            <a:miter lim="800000"/>
            <a:headEnd/>
            <a:tailEnd/>
          </a:ln>
          <a:effectLst>
            <a:outerShdw dist="35921" dir="2700000" algn="ctr" rotWithShape="0">
              <a:schemeClr val="tx1"/>
            </a:outerShdw>
          </a:effectLst>
        </p:spPr>
        <p:txBody>
          <a:bodyPr/>
          <a:lstStyle/>
          <a:p>
            <a:pPr>
              <a:defRPr/>
            </a:pPr>
            <a:endParaRPr lang="en-GB"/>
          </a:p>
        </p:txBody>
      </p:sp>
      <p:grpSp>
        <p:nvGrpSpPr>
          <p:cNvPr id="2" name="Group 6"/>
          <p:cNvGrpSpPr>
            <a:grpSpLocks/>
          </p:cNvGrpSpPr>
          <p:nvPr/>
        </p:nvGrpSpPr>
        <p:grpSpPr bwMode="auto">
          <a:xfrm>
            <a:off x="1081088" y="220663"/>
            <a:ext cx="3822700" cy="3117850"/>
            <a:chOff x="1641" y="267"/>
            <a:chExt cx="2408" cy="1964"/>
          </a:xfrm>
        </p:grpSpPr>
        <p:grpSp>
          <p:nvGrpSpPr>
            <p:cNvPr id="3" name="Group 7"/>
            <p:cNvGrpSpPr>
              <a:grpSpLocks/>
            </p:cNvGrpSpPr>
            <p:nvPr/>
          </p:nvGrpSpPr>
          <p:grpSpPr bwMode="auto">
            <a:xfrm>
              <a:off x="1641" y="267"/>
              <a:ext cx="2408" cy="1876"/>
              <a:chOff x="1409" y="267"/>
              <a:chExt cx="2408" cy="1876"/>
            </a:xfrm>
          </p:grpSpPr>
          <p:sp>
            <p:nvSpPr>
              <p:cNvPr id="15368" name="Line 8"/>
              <p:cNvSpPr>
                <a:spLocks noChangeShapeType="1"/>
              </p:cNvSpPr>
              <p:nvPr/>
            </p:nvSpPr>
            <p:spPr bwMode="auto">
              <a:xfrm>
                <a:off x="2585" y="1008"/>
                <a:ext cx="0" cy="318"/>
              </a:xfrm>
              <a:prstGeom prst="line">
                <a:avLst/>
              </a:prstGeom>
              <a:noFill/>
              <a:ln w="28575">
                <a:solidFill>
                  <a:srgbClr val="171E77"/>
                </a:solidFill>
                <a:round/>
                <a:headEnd/>
                <a:tailEnd type="triangle" w="sm" len="sm"/>
              </a:ln>
            </p:spPr>
            <p:txBody>
              <a:bodyPr/>
              <a:lstStyle/>
              <a:p>
                <a:endParaRPr lang="en-GB"/>
              </a:p>
            </p:txBody>
          </p:sp>
          <p:sp>
            <p:nvSpPr>
              <p:cNvPr id="15369" name="Text Box 9"/>
              <p:cNvSpPr txBox="1">
                <a:spLocks noChangeArrowheads="1"/>
              </p:cNvSpPr>
              <p:nvPr/>
            </p:nvSpPr>
            <p:spPr bwMode="auto">
              <a:xfrm>
                <a:off x="2339" y="280"/>
                <a:ext cx="387" cy="166"/>
              </a:xfrm>
              <a:prstGeom prst="rect">
                <a:avLst/>
              </a:prstGeom>
              <a:noFill/>
              <a:ln w="9525">
                <a:noFill/>
                <a:miter lim="800000"/>
                <a:headEnd/>
                <a:tailEnd/>
              </a:ln>
            </p:spPr>
            <p:txBody>
              <a:bodyPr/>
              <a:lstStyle/>
              <a:p>
                <a:pPr algn="ctr" eaLnBrk="0" hangingPunct="0"/>
                <a:r>
                  <a:rPr lang="en-US" sz="1200" i="1">
                    <a:solidFill>
                      <a:schemeClr val="bg1"/>
                    </a:solidFill>
                    <a:sym typeface="Symbol" pitchFamily="18" charset="2"/>
                  </a:rPr>
                  <a:t></a:t>
                </a:r>
                <a:r>
                  <a:rPr lang="en-US" sz="1200" i="1">
                    <a:solidFill>
                      <a:schemeClr val="bg1"/>
                    </a:solidFill>
                  </a:rPr>
                  <a:t> </a:t>
                </a:r>
                <a:r>
                  <a:rPr lang="en-US" sz="1200">
                    <a:solidFill>
                      <a:schemeClr val="bg1"/>
                    </a:solidFill>
                  </a:rPr>
                  <a:t>= 10</a:t>
                </a:r>
                <a:endParaRPr lang="en-US" sz="1200" i="1">
                  <a:solidFill>
                    <a:schemeClr val="bg1"/>
                  </a:solidFill>
                </a:endParaRPr>
              </a:p>
            </p:txBody>
          </p:sp>
          <p:sp>
            <p:nvSpPr>
              <p:cNvPr id="163850" name="Oval 10"/>
              <p:cNvSpPr>
                <a:spLocks noChangeArrowheads="1"/>
              </p:cNvSpPr>
              <p:nvPr/>
            </p:nvSpPr>
            <p:spPr bwMode="auto">
              <a:xfrm>
                <a:off x="2397" y="1316"/>
                <a:ext cx="419" cy="311"/>
              </a:xfrm>
              <a:prstGeom prst="ellipse">
                <a:avLst/>
              </a:prstGeom>
              <a:solidFill>
                <a:srgbClr val="FFFF66"/>
              </a:solidFill>
              <a:ln w="9525">
                <a:solidFill>
                  <a:srgbClr val="171E77"/>
                </a:solidFill>
                <a:round/>
                <a:headEnd/>
                <a:tailEnd/>
              </a:ln>
              <a:effectLst>
                <a:outerShdw dist="17961" dir="2700000" algn="ctr" rotWithShape="0">
                  <a:srgbClr val="000000"/>
                </a:outerShdw>
              </a:effectLst>
            </p:spPr>
            <p:txBody>
              <a:bodyPr/>
              <a:lstStyle/>
              <a:p>
                <a:pPr>
                  <a:defRPr/>
                </a:pPr>
                <a:endParaRPr lang="en-GB"/>
              </a:p>
            </p:txBody>
          </p:sp>
          <p:sp>
            <p:nvSpPr>
              <p:cNvPr id="163851" name="AutoShape 11"/>
              <p:cNvSpPr>
                <a:spLocks noChangeArrowheads="1"/>
              </p:cNvSpPr>
              <p:nvPr/>
            </p:nvSpPr>
            <p:spPr bwMode="auto">
              <a:xfrm>
                <a:off x="2421" y="1381"/>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52" name="AutoShape 12"/>
              <p:cNvSpPr>
                <a:spLocks noChangeArrowheads="1"/>
              </p:cNvSpPr>
              <p:nvPr/>
            </p:nvSpPr>
            <p:spPr bwMode="auto">
              <a:xfrm>
                <a:off x="2568" y="1342"/>
                <a:ext cx="112" cy="120"/>
              </a:xfrm>
              <a:prstGeom prst="smileyFace">
                <a:avLst>
                  <a:gd name="adj" fmla="val 1208"/>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53" name="AutoShape 13"/>
              <p:cNvSpPr>
                <a:spLocks noChangeArrowheads="1"/>
              </p:cNvSpPr>
              <p:nvPr/>
            </p:nvSpPr>
            <p:spPr bwMode="auto">
              <a:xfrm>
                <a:off x="2517" y="1477"/>
                <a:ext cx="112" cy="120"/>
              </a:xfrm>
              <a:prstGeom prst="smileyFace">
                <a:avLst>
                  <a:gd name="adj" fmla="val 4653"/>
                </a:avLst>
              </a:prstGeom>
              <a:solidFill>
                <a:srgbClr val="CC6600"/>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54" name="AutoShape 14"/>
              <p:cNvSpPr>
                <a:spLocks noChangeArrowheads="1"/>
              </p:cNvSpPr>
              <p:nvPr/>
            </p:nvSpPr>
            <p:spPr bwMode="auto">
              <a:xfrm>
                <a:off x="2658" y="1459"/>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5375" name="Text Box 15"/>
              <p:cNvSpPr txBox="1">
                <a:spLocks noChangeArrowheads="1"/>
              </p:cNvSpPr>
              <p:nvPr/>
            </p:nvSpPr>
            <p:spPr bwMode="auto">
              <a:xfrm>
                <a:off x="2393" y="1605"/>
                <a:ext cx="379" cy="186"/>
              </a:xfrm>
              <a:prstGeom prst="rect">
                <a:avLst/>
              </a:prstGeom>
              <a:noFill/>
              <a:ln w="9525">
                <a:noFill/>
                <a:miter lim="800000"/>
                <a:headEnd/>
                <a:tailEnd/>
              </a:ln>
            </p:spPr>
            <p:txBody>
              <a:bodyPr/>
              <a:lstStyle/>
              <a:p>
                <a:pPr algn="ctr" eaLnBrk="0" hangingPunct="0"/>
                <a:r>
                  <a:rPr lang="en-US" sz="1200" i="1">
                    <a:solidFill>
                      <a:srgbClr val="171E77"/>
                    </a:solidFill>
                    <a:latin typeface="Calibri" pitchFamily="34" charset="0"/>
                  </a:rPr>
                  <a:t>M = 8</a:t>
                </a:r>
              </a:p>
            </p:txBody>
          </p:sp>
          <p:sp>
            <p:nvSpPr>
              <p:cNvPr id="163856" name="Oval 16"/>
              <p:cNvSpPr>
                <a:spLocks noChangeArrowheads="1"/>
              </p:cNvSpPr>
              <p:nvPr/>
            </p:nvSpPr>
            <p:spPr bwMode="auto">
              <a:xfrm>
                <a:off x="2883" y="1172"/>
                <a:ext cx="420" cy="311"/>
              </a:xfrm>
              <a:prstGeom prst="ellipse">
                <a:avLst/>
              </a:prstGeom>
              <a:solidFill>
                <a:srgbClr val="FFFF66"/>
              </a:solidFill>
              <a:ln w="9525">
                <a:solidFill>
                  <a:srgbClr val="171E77"/>
                </a:solidFill>
                <a:round/>
                <a:headEnd/>
                <a:tailEnd/>
              </a:ln>
              <a:effectLst>
                <a:outerShdw dist="17961" dir="2700000" algn="ctr" rotWithShape="0">
                  <a:srgbClr val="000000"/>
                </a:outerShdw>
              </a:effectLst>
            </p:spPr>
            <p:txBody>
              <a:bodyPr/>
              <a:lstStyle/>
              <a:p>
                <a:pPr>
                  <a:defRPr/>
                </a:pPr>
                <a:endParaRPr lang="en-GB"/>
              </a:p>
            </p:txBody>
          </p:sp>
          <p:sp>
            <p:nvSpPr>
              <p:cNvPr id="163857" name="AutoShape 17"/>
              <p:cNvSpPr>
                <a:spLocks noChangeArrowheads="1"/>
              </p:cNvSpPr>
              <p:nvPr/>
            </p:nvSpPr>
            <p:spPr bwMode="auto">
              <a:xfrm>
                <a:off x="2907" y="1237"/>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58" name="AutoShape 18"/>
              <p:cNvSpPr>
                <a:spLocks noChangeArrowheads="1"/>
              </p:cNvSpPr>
              <p:nvPr/>
            </p:nvSpPr>
            <p:spPr bwMode="auto">
              <a:xfrm>
                <a:off x="3055" y="1198"/>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59" name="AutoShape 19"/>
              <p:cNvSpPr>
                <a:spLocks noChangeArrowheads="1"/>
              </p:cNvSpPr>
              <p:nvPr/>
            </p:nvSpPr>
            <p:spPr bwMode="auto">
              <a:xfrm>
                <a:off x="3003" y="1333"/>
                <a:ext cx="113" cy="120"/>
              </a:xfrm>
              <a:prstGeom prst="smileyFace">
                <a:avLst>
                  <a:gd name="adj" fmla="val 4653"/>
                </a:avLst>
              </a:prstGeom>
              <a:solidFill>
                <a:srgbClr val="993300"/>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60" name="AutoShape 20"/>
              <p:cNvSpPr>
                <a:spLocks noChangeArrowheads="1"/>
              </p:cNvSpPr>
              <p:nvPr/>
            </p:nvSpPr>
            <p:spPr bwMode="auto">
              <a:xfrm>
                <a:off x="3145" y="1315"/>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5381" name="Text Box 21"/>
              <p:cNvSpPr txBox="1">
                <a:spLocks noChangeArrowheads="1"/>
              </p:cNvSpPr>
              <p:nvPr/>
            </p:nvSpPr>
            <p:spPr bwMode="auto">
              <a:xfrm>
                <a:off x="2879" y="1461"/>
                <a:ext cx="428" cy="186"/>
              </a:xfrm>
              <a:prstGeom prst="rect">
                <a:avLst/>
              </a:prstGeom>
              <a:noFill/>
              <a:ln w="9525">
                <a:noFill/>
                <a:miter lim="800000"/>
                <a:headEnd/>
                <a:tailEnd/>
              </a:ln>
            </p:spPr>
            <p:txBody>
              <a:bodyPr/>
              <a:lstStyle/>
              <a:p>
                <a:pPr algn="ctr" eaLnBrk="0" hangingPunct="0"/>
                <a:r>
                  <a:rPr lang="en-US" sz="1200" i="1">
                    <a:solidFill>
                      <a:srgbClr val="171E77"/>
                    </a:solidFill>
                    <a:latin typeface="Calibri" pitchFamily="34" charset="0"/>
                  </a:rPr>
                  <a:t>M = 10</a:t>
                </a:r>
              </a:p>
            </p:txBody>
          </p:sp>
          <p:grpSp>
            <p:nvGrpSpPr>
              <p:cNvPr id="4" name="Group 22"/>
              <p:cNvGrpSpPr>
                <a:grpSpLocks/>
              </p:cNvGrpSpPr>
              <p:nvPr/>
            </p:nvGrpSpPr>
            <p:grpSpPr bwMode="auto">
              <a:xfrm>
                <a:off x="3300" y="752"/>
                <a:ext cx="423" cy="471"/>
                <a:chOff x="3300" y="752"/>
                <a:chExt cx="423" cy="471"/>
              </a:xfrm>
            </p:grpSpPr>
            <p:sp>
              <p:nvSpPr>
                <p:cNvPr id="163863" name="Oval 23"/>
                <p:cNvSpPr>
                  <a:spLocks noChangeArrowheads="1"/>
                </p:cNvSpPr>
                <p:nvPr/>
              </p:nvSpPr>
              <p:spPr bwMode="auto">
                <a:xfrm>
                  <a:off x="3304" y="752"/>
                  <a:ext cx="419" cy="311"/>
                </a:xfrm>
                <a:prstGeom prst="ellipse">
                  <a:avLst/>
                </a:prstGeom>
                <a:solidFill>
                  <a:srgbClr val="FFFF66"/>
                </a:solidFill>
                <a:ln w="9525">
                  <a:solidFill>
                    <a:srgbClr val="171E77"/>
                  </a:solidFill>
                  <a:round/>
                  <a:headEnd/>
                  <a:tailEnd/>
                </a:ln>
                <a:effectLst>
                  <a:outerShdw dist="17961" dir="2700000" algn="ctr" rotWithShape="0">
                    <a:srgbClr val="000000"/>
                  </a:outerShdw>
                </a:effectLst>
              </p:spPr>
              <p:txBody>
                <a:bodyPr/>
                <a:lstStyle/>
                <a:p>
                  <a:pPr>
                    <a:defRPr/>
                  </a:pPr>
                  <a:endParaRPr lang="en-GB"/>
                </a:p>
              </p:txBody>
            </p:sp>
            <p:sp>
              <p:nvSpPr>
                <p:cNvPr id="163864" name="AutoShape 24"/>
                <p:cNvSpPr>
                  <a:spLocks noChangeArrowheads="1"/>
                </p:cNvSpPr>
                <p:nvPr/>
              </p:nvSpPr>
              <p:spPr bwMode="auto">
                <a:xfrm>
                  <a:off x="3328" y="817"/>
                  <a:ext cx="112" cy="120"/>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65" name="AutoShape 25"/>
                <p:cNvSpPr>
                  <a:spLocks noChangeArrowheads="1"/>
                </p:cNvSpPr>
                <p:nvPr/>
              </p:nvSpPr>
              <p:spPr bwMode="auto">
                <a:xfrm>
                  <a:off x="3475" y="778"/>
                  <a:ext cx="112" cy="120"/>
                </a:xfrm>
                <a:prstGeom prst="smileyFace">
                  <a:avLst>
                    <a:gd name="adj" fmla="val -792"/>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66" name="AutoShape 26"/>
                <p:cNvSpPr>
                  <a:spLocks noChangeArrowheads="1"/>
                </p:cNvSpPr>
                <p:nvPr/>
              </p:nvSpPr>
              <p:spPr bwMode="auto">
                <a:xfrm>
                  <a:off x="3424" y="913"/>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67" name="AutoShape 27"/>
                <p:cNvSpPr>
                  <a:spLocks noChangeArrowheads="1"/>
                </p:cNvSpPr>
                <p:nvPr/>
              </p:nvSpPr>
              <p:spPr bwMode="auto">
                <a:xfrm>
                  <a:off x="3565" y="895"/>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5461" name="Text Box 28"/>
                <p:cNvSpPr txBox="1">
                  <a:spLocks noChangeArrowheads="1"/>
                </p:cNvSpPr>
                <p:nvPr/>
              </p:nvSpPr>
              <p:spPr bwMode="auto">
                <a:xfrm>
                  <a:off x="3300" y="1041"/>
                  <a:ext cx="379" cy="182"/>
                </a:xfrm>
                <a:prstGeom prst="rect">
                  <a:avLst/>
                </a:prstGeom>
                <a:noFill/>
                <a:ln w="9525">
                  <a:noFill/>
                  <a:miter lim="800000"/>
                  <a:headEnd/>
                  <a:tailEnd/>
                </a:ln>
              </p:spPr>
              <p:txBody>
                <a:bodyPr/>
                <a:lstStyle/>
                <a:p>
                  <a:pPr algn="ctr" eaLnBrk="0" hangingPunct="0"/>
                  <a:r>
                    <a:rPr lang="en-US" sz="1200" i="1">
                      <a:solidFill>
                        <a:srgbClr val="171E77"/>
                      </a:solidFill>
                      <a:latin typeface="Calibri" pitchFamily="34" charset="0"/>
                    </a:rPr>
                    <a:t>M = 9</a:t>
                  </a:r>
                </a:p>
              </p:txBody>
            </p:sp>
          </p:grpSp>
          <p:sp>
            <p:nvSpPr>
              <p:cNvPr id="163869" name="Oval 29"/>
              <p:cNvSpPr>
                <a:spLocks noChangeArrowheads="1"/>
              </p:cNvSpPr>
              <p:nvPr/>
            </p:nvSpPr>
            <p:spPr bwMode="auto">
              <a:xfrm>
                <a:off x="2775" y="1676"/>
                <a:ext cx="419" cy="311"/>
              </a:xfrm>
              <a:prstGeom prst="ellipse">
                <a:avLst/>
              </a:prstGeom>
              <a:solidFill>
                <a:srgbClr val="FFFF66"/>
              </a:solidFill>
              <a:ln w="9525">
                <a:solidFill>
                  <a:srgbClr val="171E77"/>
                </a:solidFill>
                <a:round/>
                <a:headEnd/>
                <a:tailEnd/>
              </a:ln>
              <a:effectLst>
                <a:outerShdw dist="17961" dir="2700000" algn="ctr" rotWithShape="0">
                  <a:srgbClr val="000000"/>
                </a:outerShdw>
              </a:effectLst>
            </p:spPr>
            <p:txBody>
              <a:bodyPr/>
              <a:lstStyle/>
              <a:p>
                <a:pPr>
                  <a:defRPr/>
                </a:pPr>
                <a:endParaRPr lang="en-GB"/>
              </a:p>
            </p:txBody>
          </p:sp>
          <p:sp>
            <p:nvSpPr>
              <p:cNvPr id="163870" name="AutoShape 30"/>
              <p:cNvSpPr>
                <a:spLocks noChangeArrowheads="1"/>
              </p:cNvSpPr>
              <p:nvPr/>
            </p:nvSpPr>
            <p:spPr bwMode="auto">
              <a:xfrm>
                <a:off x="2799" y="1741"/>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71" name="AutoShape 31"/>
              <p:cNvSpPr>
                <a:spLocks noChangeArrowheads="1"/>
              </p:cNvSpPr>
              <p:nvPr/>
            </p:nvSpPr>
            <p:spPr bwMode="auto">
              <a:xfrm>
                <a:off x="2946" y="1702"/>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72" name="AutoShape 32"/>
              <p:cNvSpPr>
                <a:spLocks noChangeArrowheads="1"/>
              </p:cNvSpPr>
              <p:nvPr/>
            </p:nvSpPr>
            <p:spPr bwMode="auto">
              <a:xfrm>
                <a:off x="2895" y="1837"/>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73" name="AutoShape 33"/>
              <p:cNvSpPr>
                <a:spLocks noChangeArrowheads="1"/>
              </p:cNvSpPr>
              <p:nvPr/>
            </p:nvSpPr>
            <p:spPr bwMode="auto">
              <a:xfrm>
                <a:off x="3036" y="1819"/>
                <a:ext cx="112" cy="120"/>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5388" name="Text Box 34"/>
              <p:cNvSpPr txBox="1">
                <a:spLocks noChangeArrowheads="1"/>
              </p:cNvSpPr>
              <p:nvPr/>
            </p:nvSpPr>
            <p:spPr bwMode="auto">
              <a:xfrm>
                <a:off x="2771" y="1965"/>
                <a:ext cx="419" cy="178"/>
              </a:xfrm>
              <a:prstGeom prst="rect">
                <a:avLst/>
              </a:prstGeom>
              <a:noFill/>
              <a:ln w="9525">
                <a:noFill/>
                <a:miter lim="800000"/>
                <a:headEnd/>
                <a:tailEnd/>
              </a:ln>
            </p:spPr>
            <p:txBody>
              <a:bodyPr/>
              <a:lstStyle/>
              <a:p>
                <a:pPr algn="ctr" eaLnBrk="0" hangingPunct="0"/>
                <a:r>
                  <a:rPr lang="en-US" sz="1200" i="1">
                    <a:solidFill>
                      <a:srgbClr val="171E77"/>
                    </a:solidFill>
                    <a:latin typeface="Calibri" pitchFamily="34" charset="0"/>
                  </a:rPr>
                  <a:t>M = 11</a:t>
                </a:r>
              </a:p>
            </p:txBody>
          </p:sp>
          <p:sp>
            <p:nvSpPr>
              <p:cNvPr id="163875" name="Oval 35"/>
              <p:cNvSpPr>
                <a:spLocks noChangeArrowheads="1"/>
              </p:cNvSpPr>
              <p:nvPr/>
            </p:nvSpPr>
            <p:spPr bwMode="auto">
              <a:xfrm>
                <a:off x="3394" y="1316"/>
                <a:ext cx="419" cy="311"/>
              </a:xfrm>
              <a:prstGeom prst="ellipse">
                <a:avLst/>
              </a:prstGeom>
              <a:solidFill>
                <a:srgbClr val="FFFF66"/>
              </a:solidFill>
              <a:ln w="9525">
                <a:solidFill>
                  <a:srgbClr val="171E77"/>
                </a:solidFill>
                <a:round/>
                <a:headEnd/>
                <a:tailEnd/>
              </a:ln>
              <a:effectLst>
                <a:outerShdw dist="17961" dir="2700000" algn="ctr" rotWithShape="0">
                  <a:srgbClr val="000000"/>
                </a:outerShdw>
              </a:effectLst>
            </p:spPr>
            <p:txBody>
              <a:bodyPr/>
              <a:lstStyle/>
              <a:p>
                <a:pPr>
                  <a:defRPr/>
                </a:pPr>
                <a:endParaRPr lang="en-GB"/>
              </a:p>
            </p:txBody>
          </p:sp>
          <p:sp>
            <p:nvSpPr>
              <p:cNvPr id="163876" name="AutoShape 36"/>
              <p:cNvSpPr>
                <a:spLocks noChangeArrowheads="1"/>
              </p:cNvSpPr>
              <p:nvPr/>
            </p:nvSpPr>
            <p:spPr bwMode="auto">
              <a:xfrm>
                <a:off x="3418" y="1381"/>
                <a:ext cx="112" cy="120"/>
              </a:xfrm>
              <a:prstGeom prst="smileyFace">
                <a:avLst>
                  <a:gd name="adj" fmla="val -4653"/>
                </a:avLst>
              </a:prstGeom>
              <a:solidFill>
                <a:srgbClr val="CC6600"/>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77" name="AutoShape 37"/>
              <p:cNvSpPr>
                <a:spLocks noChangeArrowheads="1"/>
              </p:cNvSpPr>
              <p:nvPr/>
            </p:nvSpPr>
            <p:spPr bwMode="auto">
              <a:xfrm>
                <a:off x="3565" y="1342"/>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78" name="AutoShape 38"/>
              <p:cNvSpPr>
                <a:spLocks noChangeArrowheads="1"/>
              </p:cNvSpPr>
              <p:nvPr/>
            </p:nvSpPr>
            <p:spPr bwMode="auto">
              <a:xfrm>
                <a:off x="3514" y="1477"/>
                <a:ext cx="112" cy="120"/>
              </a:xfrm>
              <a:prstGeom prst="smileyFace">
                <a:avLst>
                  <a:gd name="adj" fmla="val 208"/>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79" name="AutoShape 39"/>
              <p:cNvSpPr>
                <a:spLocks noChangeArrowheads="1"/>
              </p:cNvSpPr>
              <p:nvPr/>
            </p:nvSpPr>
            <p:spPr bwMode="auto">
              <a:xfrm>
                <a:off x="3655" y="1459"/>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5394" name="Text Box 40"/>
              <p:cNvSpPr txBox="1">
                <a:spLocks noChangeArrowheads="1"/>
              </p:cNvSpPr>
              <p:nvPr/>
            </p:nvSpPr>
            <p:spPr bwMode="auto">
              <a:xfrm>
                <a:off x="3390" y="1605"/>
                <a:ext cx="427" cy="178"/>
              </a:xfrm>
              <a:prstGeom prst="rect">
                <a:avLst/>
              </a:prstGeom>
              <a:noFill/>
              <a:ln w="9525">
                <a:noFill/>
                <a:miter lim="800000"/>
                <a:headEnd/>
                <a:tailEnd/>
              </a:ln>
            </p:spPr>
            <p:txBody>
              <a:bodyPr/>
              <a:lstStyle/>
              <a:p>
                <a:pPr algn="ctr" eaLnBrk="0" hangingPunct="0"/>
                <a:r>
                  <a:rPr lang="en-US" sz="1200" i="1">
                    <a:solidFill>
                      <a:srgbClr val="171E77"/>
                    </a:solidFill>
                    <a:latin typeface="Calibri" pitchFamily="34" charset="0"/>
                  </a:rPr>
                  <a:t>M = 12</a:t>
                </a:r>
              </a:p>
            </p:txBody>
          </p:sp>
          <p:sp>
            <p:nvSpPr>
              <p:cNvPr id="15395" name="Line 41"/>
              <p:cNvSpPr>
                <a:spLocks noChangeShapeType="1"/>
              </p:cNvSpPr>
              <p:nvPr/>
            </p:nvSpPr>
            <p:spPr bwMode="auto">
              <a:xfrm>
                <a:off x="3131" y="825"/>
                <a:ext cx="171" cy="75"/>
              </a:xfrm>
              <a:prstGeom prst="line">
                <a:avLst/>
              </a:prstGeom>
              <a:noFill/>
              <a:ln w="28575">
                <a:solidFill>
                  <a:srgbClr val="171E77"/>
                </a:solidFill>
                <a:round/>
                <a:headEnd/>
                <a:tailEnd type="triangle" w="sm" len="sm"/>
              </a:ln>
            </p:spPr>
            <p:txBody>
              <a:bodyPr/>
              <a:lstStyle/>
              <a:p>
                <a:endParaRPr lang="en-GB"/>
              </a:p>
            </p:txBody>
          </p:sp>
          <p:sp>
            <p:nvSpPr>
              <p:cNvPr id="15396" name="Line 42"/>
              <p:cNvSpPr>
                <a:spLocks noChangeShapeType="1"/>
              </p:cNvSpPr>
              <p:nvPr/>
            </p:nvSpPr>
            <p:spPr bwMode="auto">
              <a:xfrm>
                <a:off x="3044" y="897"/>
                <a:ext cx="462" cy="459"/>
              </a:xfrm>
              <a:prstGeom prst="line">
                <a:avLst/>
              </a:prstGeom>
              <a:noFill/>
              <a:ln w="28575">
                <a:solidFill>
                  <a:srgbClr val="171E77"/>
                </a:solidFill>
                <a:round/>
                <a:headEnd/>
                <a:tailEnd type="triangle" w="sm" len="sm"/>
              </a:ln>
            </p:spPr>
            <p:txBody>
              <a:bodyPr/>
              <a:lstStyle/>
              <a:p>
                <a:endParaRPr lang="en-GB"/>
              </a:p>
            </p:txBody>
          </p:sp>
          <p:sp>
            <p:nvSpPr>
              <p:cNvPr id="15397" name="Line 43"/>
              <p:cNvSpPr>
                <a:spLocks noChangeShapeType="1"/>
              </p:cNvSpPr>
              <p:nvPr/>
            </p:nvSpPr>
            <p:spPr bwMode="auto">
              <a:xfrm>
                <a:off x="2903" y="957"/>
                <a:ext cx="121" cy="264"/>
              </a:xfrm>
              <a:prstGeom prst="line">
                <a:avLst/>
              </a:prstGeom>
              <a:noFill/>
              <a:ln w="28575">
                <a:solidFill>
                  <a:srgbClr val="171E77"/>
                </a:solidFill>
                <a:round/>
                <a:headEnd/>
                <a:tailEnd type="triangle" w="sm" len="sm"/>
              </a:ln>
            </p:spPr>
            <p:txBody>
              <a:bodyPr/>
              <a:lstStyle/>
              <a:p>
                <a:endParaRPr lang="en-GB"/>
              </a:p>
            </p:txBody>
          </p:sp>
          <p:sp>
            <p:nvSpPr>
              <p:cNvPr id="15398" name="Line 44"/>
              <p:cNvSpPr>
                <a:spLocks noChangeShapeType="1"/>
              </p:cNvSpPr>
              <p:nvPr/>
            </p:nvSpPr>
            <p:spPr bwMode="auto">
              <a:xfrm>
                <a:off x="2783" y="978"/>
                <a:ext cx="145" cy="717"/>
              </a:xfrm>
              <a:prstGeom prst="line">
                <a:avLst/>
              </a:prstGeom>
              <a:noFill/>
              <a:ln w="28575">
                <a:solidFill>
                  <a:srgbClr val="171E77"/>
                </a:solidFill>
                <a:round/>
                <a:headEnd/>
                <a:tailEnd type="triangle" w="sm" len="sm"/>
              </a:ln>
            </p:spPr>
            <p:txBody>
              <a:bodyPr/>
              <a:lstStyle/>
              <a:p>
                <a:endParaRPr lang="en-GB"/>
              </a:p>
            </p:txBody>
          </p:sp>
          <p:sp>
            <p:nvSpPr>
              <p:cNvPr id="163885" name="Oval 45"/>
              <p:cNvSpPr>
                <a:spLocks noChangeArrowheads="1"/>
              </p:cNvSpPr>
              <p:nvPr/>
            </p:nvSpPr>
            <p:spPr bwMode="auto">
              <a:xfrm>
                <a:off x="2031" y="1688"/>
                <a:ext cx="420" cy="311"/>
              </a:xfrm>
              <a:prstGeom prst="ellipse">
                <a:avLst/>
              </a:prstGeom>
              <a:solidFill>
                <a:srgbClr val="FFFF66"/>
              </a:solidFill>
              <a:ln w="9525">
                <a:solidFill>
                  <a:srgbClr val="171E77"/>
                </a:solidFill>
                <a:round/>
                <a:headEnd/>
                <a:tailEnd/>
              </a:ln>
              <a:effectLst>
                <a:outerShdw dist="17961" dir="2700000" algn="ctr" rotWithShape="0">
                  <a:srgbClr val="000000"/>
                </a:outerShdw>
              </a:effectLst>
            </p:spPr>
            <p:txBody>
              <a:bodyPr/>
              <a:lstStyle/>
              <a:p>
                <a:pPr>
                  <a:defRPr/>
                </a:pPr>
                <a:endParaRPr lang="en-GB"/>
              </a:p>
            </p:txBody>
          </p:sp>
          <p:sp>
            <p:nvSpPr>
              <p:cNvPr id="163886" name="AutoShape 46"/>
              <p:cNvSpPr>
                <a:spLocks noChangeArrowheads="1"/>
              </p:cNvSpPr>
              <p:nvPr/>
            </p:nvSpPr>
            <p:spPr bwMode="auto">
              <a:xfrm>
                <a:off x="2055" y="1753"/>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87" name="AutoShape 47"/>
              <p:cNvSpPr>
                <a:spLocks noChangeArrowheads="1"/>
              </p:cNvSpPr>
              <p:nvPr/>
            </p:nvSpPr>
            <p:spPr bwMode="auto">
              <a:xfrm>
                <a:off x="2203" y="1714"/>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88" name="AutoShape 48"/>
              <p:cNvSpPr>
                <a:spLocks noChangeArrowheads="1"/>
              </p:cNvSpPr>
              <p:nvPr/>
            </p:nvSpPr>
            <p:spPr bwMode="auto">
              <a:xfrm>
                <a:off x="2151" y="1849"/>
                <a:ext cx="113" cy="120"/>
              </a:xfrm>
              <a:prstGeom prst="smileyFace">
                <a:avLst>
                  <a:gd name="adj" fmla="val -1458"/>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89" name="AutoShape 49"/>
              <p:cNvSpPr>
                <a:spLocks noChangeArrowheads="1"/>
              </p:cNvSpPr>
              <p:nvPr/>
            </p:nvSpPr>
            <p:spPr bwMode="auto">
              <a:xfrm>
                <a:off x="2293" y="1831"/>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90" name="Oval 50"/>
              <p:cNvSpPr>
                <a:spLocks noChangeArrowheads="1"/>
              </p:cNvSpPr>
              <p:nvPr/>
            </p:nvSpPr>
            <p:spPr bwMode="auto">
              <a:xfrm>
                <a:off x="1857" y="1172"/>
                <a:ext cx="419" cy="311"/>
              </a:xfrm>
              <a:prstGeom prst="ellipse">
                <a:avLst/>
              </a:prstGeom>
              <a:solidFill>
                <a:srgbClr val="FFFF66"/>
              </a:solidFill>
              <a:ln w="9525">
                <a:solidFill>
                  <a:srgbClr val="171E77"/>
                </a:solidFill>
                <a:round/>
                <a:headEnd/>
                <a:tailEnd/>
              </a:ln>
              <a:effectLst>
                <a:outerShdw dist="17961" dir="2700000" algn="ctr" rotWithShape="0">
                  <a:srgbClr val="000000"/>
                </a:outerShdw>
              </a:effectLst>
            </p:spPr>
            <p:txBody>
              <a:bodyPr/>
              <a:lstStyle/>
              <a:p>
                <a:pPr>
                  <a:defRPr/>
                </a:pPr>
                <a:endParaRPr lang="en-GB"/>
              </a:p>
            </p:txBody>
          </p:sp>
          <p:sp>
            <p:nvSpPr>
              <p:cNvPr id="163891" name="AutoShape 51"/>
              <p:cNvSpPr>
                <a:spLocks noChangeArrowheads="1"/>
              </p:cNvSpPr>
              <p:nvPr/>
            </p:nvSpPr>
            <p:spPr bwMode="auto">
              <a:xfrm>
                <a:off x="1881" y="1237"/>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92" name="AutoShape 52"/>
              <p:cNvSpPr>
                <a:spLocks noChangeArrowheads="1"/>
              </p:cNvSpPr>
              <p:nvPr/>
            </p:nvSpPr>
            <p:spPr bwMode="auto">
              <a:xfrm>
                <a:off x="2028" y="1198"/>
                <a:ext cx="112" cy="120"/>
              </a:xfrm>
              <a:prstGeom prst="smileyFace">
                <a:avLst>
                  <a:gd name="adj" fmla="val -2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93" name="AutoShape 53"/>
              <p:cNvSpPr>
                <a:spLocks noChangeArrowheads="1"/>
              </p:cNvSpPr>
              <p:nvPr/>
            </p:nvSpPr>
            <p:spPr bwMode="auto">
              <a:xfrm>
                <a:off x="1977" y="1333"/>
                <a:ext cx="112" cy="120"/>
              </a:xfrm>
              <a:prstGeom prst="smileyFace">
                <a:avLst>
                  <a:gd name="adj" fmla="val 18750"/>
                </a:avLst>
              </a:prstGeom>
              <a:solidFill>
                <a:srgbClr val="CC6600"/>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894" name="AutoShape 54"/>
              <p:cNvSpPr>
                <a:spLocks noChangeArrowheads="1"/>
              </p:cNvSpPr>
              <p:nvPr/>
            </p:nvSpPr>
            <p:spPr bwMode="auto">
              <a:xfrm>
                <a:off x="2118" y="1315"/>
                <a:ext cx="112" cy="120"/>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5409" name="Text Box 55"/>
              <p:cNvSpPr txBox="1">
                <a:spLocks noChangeArrowheads="1"/>
              </p:cNvSpPr>
              <p:nvPr/>
            </p:nvSpPr>
            <p:spPr bwMode="auto">
              <a:xfrm>
                <a:off x="1853" y="1461"/>
                <a:ext cx="419" cy="178"/>
              </a:xfrm>
              <a:prstGeom prst="rect">
                <a:avLst/>
              </a:prstGeom>
              <a:noFill/>
              <a:ln w="9525">
                <a:noFill/>
                <a:miter lim="800000"/>
                <a:headEnd/>
                <a:tailEnd/>
              </a:ln>
            </p:spPr>
            <p:txBody>
              <a:bodyPr/>
              <a:lstStyle/>
              <a:p>
                <a:pPr algn="ctr" eaLnBrk="0" hangingPunct="0"/>
                <a:r>
                  <a:rPr lang="en-US" sz="1200" i="1">
                    <a:solidFill>
                      <a:srgbClr val="171E77"/>
                    </a:solidFill>
                    <a:latin typeface="Calibri" pitchFamily="34" charset="0"/>
                  </a:rPr>
                  <a:t>M = 11</a:t>
                </a:r>
              </a:p>
            </p:txBody>
          </p:sp>
          <p:sp>
            <p:nvSpPr>
              <p:cNvPr id="15410" name="Line 56"/>
              <p:cNvSpPr>
                <a:spLocks noChangeShapeType="1"/>
              </p:cNvSpPr>
              <p:nvPr/>
            </p:nvSpPr>
            <p:spPr bwMode="auto">
              <a:xfrm flipH="1">
                <a:off x="2120" y="957"/>
                <a:ext cx="99" cy="240"/>
              </a:xfrm>
              <a:prstGeom prst="line">
                <a:avLst/>
              </a:prstGeom>
              <a:noFill/>
              <a:ln w="28575">
                <a:solidFill>
                  <a:srgbClr val="171E77"/>
                </a:solidFill>
                <a:round/>
                <a:headEnd/>
                <a:tailEnd type="triangle" w="sm" len="sm"/>
              </a:ln>
            </p:spPr>
            <p:txBody>
              <a:bodyPr/>
              <a:lstStyle/>
              <a:p>
                <a:endParaRPr lang="en-GB"/>
              </a:p>
            </p:txBody>
          </p:sp>
          <p:sp>
            <p:nvSpPr>
              <p:cNvPr id="15411" name="Line 57"/>
              <p:cNvSpPr>
                <a:spLocks noChangeShapeType="1"/>
              </p:cNvSpPr>
              <p:nvPr/>
            </p:nvSpPr>
            <p:spPr bwMode="auto">
              <a:xfrm flipH="1">
                <a:off x="2240" y="984"/>
                <a:ext cx="171" cy="705"/>
              </a:xfrm>
              <a:prstGeom prst="line">
                <a:avLst/>
              </a:prstGeom>
              <a:noFill/>
              <a:ln w="28575">
                <a:solidFill>
                  <a:srgbClr val="171E77"/>
                </a:solidFill>
                <a:round/>
                <a:headEnd/>
                <a:tailEnd type="triangle" w="sm" len="sm"/>
              </a:ln>
            </p:spPr>
            <p:txBody>
              <a:bodyPr/>
              <a:lstStyle/>
              <a:p>
                <a:endParaRPr lang="en-GB"/>
              </a:p>
            </p:txBody>
          </p:sp>
          <p:sp>
            <p:nvSpPr>
              <p:cNvPr id="163898" name="Oval 58"/>
              <p:cNvSpPr>
                <a:spLocks noChangeArrowheads="1"/>
              </p:cNvSpPr>
              <p:nvPr/>
            </p:nvSpPr>
            <p:spPr bwMode="auto">
              <a:xfrm>
                <a:off x="1413" y="1316"/>
                <a:ext cx="419" cy="311"/>
              </a:xfrm>
              <a:prstGeom prst="ellipse">
                <a:avLst/>
              </a:prstGeom>
              <a:solidFill>
                <a:srgbClr val="FFFF66"/>
              </a:solidFill>
              <a:ln w="9525">
                <a:solidFill>
                  <a:srgbClr val="171E77"/>
                </a:solidFill>
                <a:round/>
                <a:headEnd/>
                <a:tailEnd/>
              </a:ln>
              <a:effectLst>
                <a:outerShdw dist="17961" dir="2700000" algn="ctr" rotWithShape="0">
                  <a:srgbClr val="000000"/>
                </a:outerShdw>
              </a:effectLst>
            </p:spPr>
            <p:txBody>
              <a:bodyPr/>
              <a:lstStyle/>
              <a:p>
                <a:pPr>
                  <a:defRPr/>
                </a:pPr>
                <a:endParaRPr lang="en-GB"/>
              </a:p>
            </p:txBody>
          </p:sp>
          <p:sp>
            <p:nvSpPr>
              <p:cNvPr id="163899" name="AutoShape 59"/>
              <p:cNvSpPr>
                <a:spLocks noChangeArrowheads="1"/>
              </p:cNvSpPr>
              <p:nvPr/>
            </p:nvSpPr>
            <p:spPr bwMode="auto">
              <a:xfrm>
                <a:off x="1437" y="1381"/>
                <a:ext cx="112" cy="120"/>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00" name="AutoShape 60"/>
              <p:cNvSpPr>
                <a:spLocks noChangeArrowheads="1"/>
              </p:cNvSpPr>
              <p:nvPr/>
            </p:nvSpPr>
            <p:spPr bwMode="auto">
              <a:xfrm>
                <a:off x="1584" y="1342"/>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01" name="AutoShape 61"/>
              <p:cNvSpPr>
                <a:spLocks noChangeArrowheads="1"/>
              </p:cNvSpPr>
              <p:nvPr/>
            </p:nvSpPr>
            <p:spPr bwMode="auto">
              <a:xfrm>
                <a:off x="1533" y="1477"/>
                <a:ext cx="112" cy="120"/>
              </a:xfrm>
              <a:prstGeom prst="smileyFace">
                <a:avLst>
                  <a:gd name="adj" fmla="val -4653"/>
                </a:avLst>
              </a:prstGeom>
              <a:solidFill>
                <a:srgbClr val="993300"/>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02" name="AutoShape 62"/>
              <p:cNvSpPr>
                <a:spLocks noChangeArrowheads="1"/>
              </p:cNvSpPr>
              <p:nvPr/>
            </p:nvSpPr>
            <p:spPr bwMode="auto">
              <a:xfrm>
                <a:off x="1674" y="1459"/>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5417" name="Text Box 63"/>
              <p:cNvSpPr txBox="1">
                <a:spLocks noChangeArrowheads="1"/>
              </p:cNvSpPr>
              <p:nvPr/>
            </p:nvSpPr>
            <p:spPr bwMode="auto">
              <a:xfrm>
                <a:off x="1409" y="1605"/>
                <a:ext cx="387" cy="186"/>
              </a:xfrm>
              <a:prstGeom prst="rect">
                <a:avLst/>
              </a:prstGeom>
              <a:noFill/>
              <a:ln w="9525">
                <a:noFill/>
                <a:miter lim="800000"/>
                <a:headEnd/>
                <a:tailEnd/>
              </a:ln>
            </p:spPr>
            <p:txBody>
              <a:bodyPr/>
              <a:lstStyle/>
              <a:p>
                <a:pPr algn="ctr" eaLnBrk="0" hangingPunct="0"/>
                <a:r>
                  <a:rPr lang="en-US" sz="1200" i="1">
                    <a:solidFill>
                      <a:srgbClr val="171E77"/>
                    </a:solidFill>
                    <a:latin typeface="Calibri" pitchFamily="34" charset="0"/>
                  </a:rPr>
                  <a:t>M = 9</a:t>
                </a:r>
              </a:p>
            </p:txBody>
          </p:sp>
          <p:sp>
            <p:nvSpPr>
              <p:cNvPr id="163904" name="Oval 64"/>
              <p:cNvSpPr>
                <a:spLocks noChangeArrowheads="1"/>
              </p:cNvSpPr>
              <p:nvPr/>
            </p:nvSpPr>
            <p:spPr bwMode="auto">
              <a:xfrm>
                <a:off x="1479" y="752"/>
                <a:ext cx="419" cy="311"/>
              </a:xfrm>
              <a:prstGeom prst="ellipse">
                <a:avLst/>
              </a:prstGeom>
              <a:solidFill>
                <a:srgbClr val="FFFF66"/>
              </a:solidFill>
              <a:ln w="9525">
                <a:solidFill>
                  <a:srgbClr val="171E77"/>
                </a:solidFill>
                <a:round/>
                <a:headEnd/>
                <a:tailEnd/>
              </a:ln>
              <a:effectLst>
                <a:outerShdw dist="17961" dir="2700000" algn="ctr" rotWithShape="0">
                  <a:srgbClr val="000000"/>
                </a:outerShdw>
              </a:effectLst>
            </p:spPr>
            <p:txBody>
              <a:bodyPr/>
              <a:lstStyle/>
              <a:p>
                <a:pPr>
                  <a:defRPr/>
                </a:pPr>
                <a:endParaRPr lang="en-GB"/>
              </a:p>
            </p:txBody>
          </p:sp>
          <p:sp>
            <p:nvSpPr>
              <p:cNvPr id="163905" name="AutoShape 65"/>
              <p:cNvSpPr>
                <a:spLocks noChangeArrowheads="1"/>
              </p:cNvSpPr>
              <p:nvPr/>
            </p:nvSpPr>
            <p:spPr bwMode="auto">
              <a:xfrm>
                <a:off x="1503" y="817"/>
                <a:ext cx="112" cy="120"/>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06" name="AutoShape 66"/>
              <p:cNvSpPr>
                <a:spLocks noChangeArrowheads="1"/>
              </p:cNvSpPr>
              <p:nvPr/>
            </p:nvSpPr>
            <p:spPr bwMode="auto">
              <a:xfrm>
                <a:off x="1650" y="778"/>
                <a:ext cx="112" cy="120"/>
              </a:xfrm>
              <a:prstGeom prst="smileyFace">
                <a:avLst>
                  <a:gd name="adj" fmla="val 4653"/>
                </a:avLst>
              </a:prstGeom>
              <a:solidFill>
                <a:srgbClr val="CC6600"/>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07" name="AutoShape 67"/>
              <p:cNvSpPr>
                <a:spLocks noChangeArrowheads="1"/>
              </p:cNvSpPr>
              <p:nvPr/>
            </p:nvSpPr>
            <p:spPr bwMode="auto">
              <a:xfrm>
                <a:off x="1599" y="913"/>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08" name="AutoShape 68"/>
              <p:cNvSpPr>
                <a:spLocks noChangeArrowheads="1"/>
              </p:cNvSpPr>
              <p:nvPr/>
            </p:nvSpPr>
            <p:spPr bwMode="auto">
              <a:xfrm>
                <a:off x="1740" y="895"/>
                <a:ext cx="112" cy="120"/>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5423" name="Text Box 69"/>
              <p:cNvSpPr txBox="1">
                <a:spLocks noChangeArrowheads="1"/>
              </p:cNvSpPr>
              <p:nvPr/>
            </p:nvSpPr>
            <p:spPr bwMode="auto">
              <a:xfrm>
                <a:off x="1475" y="1041"/>
                <a:ext cx="427" cy="186"/>
              </a:xfrm>
              <a:prstGeom prst="rect">
                <a:avLst/>
              </a:prstGeom>
              <a:noFill/>
              <a:ln w="9525">
                <a:noFill/>
                <a:miter lim="800000"/>
                <a:headEnd/>
                <a:tailEnd/>
              </a:ln>
            </p:spPr>
            <p:txBody>
              <a:bodyPr/>
              <a:lstStyle/>
              <a:p>
                <a:pPr algn="ctr" eaLnBrk="0" hangingPunct="0"/>
                <a:r>
                  <a:rPr lang="en-US" sz="1200" i="1">
                    <a:solidFill>
                      <a:srgbClr val="171E77"/>
                    </a:solidFill>
                    <a:latin typeface="Calibri" pitchFamily="34" charset="0"/>
                  </a:rPr>
                  <a:t>M = 10</a:t>
                </a:r>
              </a:p>
            </p:txBody>
          </p:sp>
          <p:sp>
            <p:nvSpPr>
              <p:cNvPr id="15424" name="Line 70"/>
              <p:cNvSpPr>
                <a:spLocks noChangeShapeType="1"/>
              </p:cNvSpPr>
              <p:nvPr/>
            </p:nvSpPr>
            <p:spPr bwMode="auto">
              <a:xfrm flipH="1">
                <a:off x="1838" y="798"/>
                <a:ext cx="147" cy="72"/>
              </a:xfrm>
              <a:prstGeom prst="line">
                <a:avLst/>
              </a:prstGeom>
              <a:noFill/>
              <a:ln w="28575">
                <a:solidFill>
                  <a:srgbClr val="171E77"/>
                </a:solidFill>
                <a:round/>
                <a:headEnd/>
                <a:tailEnd type="triangle" w="sm" len="sm"/>
              </a:ln>
            </p:spPr>
            <p:txBody>
              <a:bodyPr/>
              <a:lstStyle/>
              <a:p>
                <a:endParaRPr lang="en-GB"/>
              </a:p>
            </p:txBody>
          </p:sp>
          <p:sp>
            <p:nvSpPr>
              <p:cNvPr id="15425" name="Line 71"/>
              <p:cNvSpPr>
                <a:spLocks noChangeShapeType="1"/>
              </p:cNvSpPr>
              <p:nvPr/>
            </p:nvSpPr>
            <p:spPr bwMode="auto">
              <a:xfrm flipH="1">
                <a:off x="1733" y="879"/>
                <a:ext cx="339" cy="507"/>
              </a:xfrm>
              <a:prstGeom prst="line">
                <a:avLst/>
              </a:prstGeom>
              <a:noFill/>
              <a:ln w="28575">
                <a:solidFill>
                  <a:srgbClr val="171E77"/>
                </a:solidFill>
                <a:round/>
                <a:headEnd/>
                <a:tailEnd type="triangle" w="sm" len="sm"/>
              </a:ln>
            </p:spPr>
            <p:txBody>
              <a:bodyPr/>
              <a:lstStyle/>
              <a:p>
                <a:endParaRPr lang="en-GB"/>
              </a:p>
            </p:txBody>
          </p:sp>
          <p:sp>
            <p:nvSpPr>
              <p:cNvPr id="15426" name="WordArt 72"/>
              <p:cNvSpPr>
                <a:spLocks noChangeArrowheads="1" noChangeShapeType="1" noTextEdit="1"/>
              </p:cNvSpPr>
              <p:nvPr/>
            </p:nvSpPr>
            <p:spPr bwMode="auto">
              <a:xfrm>
                <a:off x="2138" y="267"/>
                <a:ext cx="840" cy="198"/>
              </a:xfrm>
              <a:prstGeom prst="rect">
                <a:avLst/>
              </a:prstGeom>
            </p:spPr>
            <p:txBody>
              <a:bodyPr spcFirstLastPara="1" wrap="none" fromWordArt="1">
                <a:prstTxWarp prst="textArchUp">
                  <a:avLst>
                    <a:gd name="adj" fmla="val 11086868"/>
                  </a:avLst>
                </a:prstTxWarp>
              </a:bodyPr>
              <a:lstStyle/>
              <a:p>
                <a:pPr algn="ctr"/>
                <a:r>
                  <a:rPr lang="en-GB" kern="10">
                    <a:ln w="9525">
                      <a:solidFill>
                        <a:srgbClr val="000000"/>
                      </a:solidFill>
                      <a:round/>
                      <a:headEnd/>
                      <a:tailEnd/>
                    </a:ln>
                    <a:solidFill>
                      <a:srgbClr val="FFFF00"/>
                    </a:solidFill>
                    <a:latin typeface="Arial Black"/>
                  </a:rPr>
                  <a:t>Population</a:t>
                </a:r>
              </a:p>
            </p:txBody>
          </p:sp>
          <p:sp>
            <p:nvSpPr>
              <p:cNvPr id="163913" name="Oval 73"/>
              <p:cNvSpPr>
                <a:spLocks noChangeArrowheads="1"/>
              </p:cNvSpPr>
              <p:nvPr/>
            </p:nvSpPr>
            <p:spPr bwMode="auto">
              <a:xfrm>
                <a:off x="1958" y="432"/>
                <a:ext cx="1236" cy="591"/>
              </a:xfrm>
              <a:prstGeom prst="ellipse">
                <a:avLst/>
              </a:prstGeom>
              <a:solidFill>
                <a:schemeClr val="bg1"/>
              </a:solidFill>
              <a:ln w="9525">
                <a:solidFill>
                  <a:srgbClr val="171E77"/>
                </a:solidFill>
                <a:round/>
                <a:headEnd/>
                <a:tailEnd/>
              </a:ln>
              <a:effectLst>
                <a:outerShdw dist="17961" dir="2700000" algn="ctr" rotWithShape="0">
                  <a:srgbClr val="000000"/>
                </a:outerShdw>
              </a:effectLst>
            </p:spPr>
            <p:txBody>
              <a:bodyPr/>
              <a:lstStyle/>
              <a:p>
                <a:pPr>
                  <a:defRPr/>
                </a:pPr>
                <a:endParaRPr lang="en-GB"/>
              </a:p>
            </p:txBody>
          </p:sp>
          <p:sp>
            <p:nvSpPr>
              <p:cNvPr id="163914" name="AutoShape 74"/>
              <p:cNvSpPr>
                <a:spLocks noChangeArrowheads="1"/>
              </p:cNvSpPr>
              <p:nvPr/>
            </p:nvSpPr>
            <p:spPr bwMode="auto">
              <a:xfrm>
                <a:off x="2092" y="556"/>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15" name="AutoShape 75"/>
              <p:cNvSpPr>
                <a:spLocks noChangeArrowheads="1"/>
              </p:cNvSpPr>
              <p:nvPr/>
            </p:nvSpPr>
            <p:spPr bwMode="auto">
              <a:xfrm>
                <a:off x="2359" y="487"/>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16" name="AutoShape 76"/>
              <p:cNvSpPr>
                <a:spLocks noChangeArrowheads="1"/>
              </p:cNvSpPr>
              <p:nvPr/>
            </p:nvSpPr>
            <p:spPr bwMode="auto">
              <a:xfrm>
                <a:off x="2200" y="835"/>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17" name="AutoShape 77"/>
              <p:cNvSpPr>
                <a:spLocks noChangeArrowheads="1"/>
              </p:cNvSpPr>
              <p:nvPr/>
            </p:nvSpPr>
            <p:spPr bwMode="auto">
              <a:xfrm>
                <a:off x="2437" y="751"/>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18" name="AutoShape 78"/>
              <p:cNvSpPr>
                <a:spLocks noChangeArrowheads="1"/>
              </p:cNvSpPr>
              <p:nvPr/>
            </p:nvSpPr>
            <p:spPr bwMode="auto">
              <a:xfrm>
                <a:off x="2554" y="589"/>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19" name="AutoShape 79"/>
              <p:cNvSpPr>
                <a:spLocks noChangeArrowheads="1"/>
              </p:cNvSpPr>
              <p:nvPr/>
            </p:nvSpPr>
            <p:spPr bwMode="auto">
              <a:xfrm>
                <a:off x="2080" y="772"/>
                <a:ext cx="112" cy="120"/>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20" name="AutoShape 80"/>
              <p:cNvSpPr>
                <a:spLocks noChangeArrowheads="1"/>
              </p:cNvSpPr>
              <p:nvPr/>
            </p:nvSpPr>
            <p:spPr bwMode="auto">
              <a:xfrm>
                <a:off x="1984" y="667"/>
                <a:ext cx="112" cy="120"/>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21" name="AutoShape 81"/>
              <p:cNvSpPr>
                <a:spLocks noChangeArrowheads="1"/>
              </p:cNvSpPr>
              <p:nvPr/>
            </p:nvSpPr>
            <p:spPr bwMode="auto">
              <a:xfrm>
                <a:off x="2221" y="505"/>
                <a:ext cx="112" cy="120"/>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22" name="AutoShape 82"/>
              <p:cNvSpPr>
                <a:spLocks noChangeArrowheads="1"/>
              </p:cNvSpPr>
              <p:nvPr/>
            </p:nvSpPr>
            <p:spPr bwMode="auto">
              <a:xfrm>
                <a:off x="2848" y="720"/>
                <a:ext cx="112" cy="121"/>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23" name="AutoShape 83"/>
              <p:cNvSpPr>
                <a:spLocks noChangeArrowheads="1"/>
              </p:cNvSpPr>
              <p:nvPr/>
            </p:nvSpPr>
            <p:spPr bwMode="auto">
              <a:xfrm>
                <a:off x="2359" y="877"/>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24" name="AutoShape 84"/>
              <p:cNvSpPr>
                <a:spLocks noChangeArrowheads="1"/>
              </p:cNvSpPr>
              <p:nvPr/>
            </p:nvSpPr>
            <p:spPr bwMode="auto">
              <a:xfrm>
                <a:off x="2296" y="618"/>
                <a:ext cx="112" cy="121"/>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25" name="AutoShape 85"/>
              <p:cNvSpPr>
                <a:spLocks noChangeArrowheads="1"/>
              </p:cNvSpPr>
              <p:nvPr/>
            </p:nvSpPr>
            <p:spPr bwMode="auto">
              <a:xfrm>
                <a:off x="2302" y="754"/>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26" name="AutoShape 86"/>
              <p:cNvSpPr>
                <a:spLocks noChangeArrowheads="1"/>
              </p:cNvSpPr>
              <p:nvPr/>
            </p:nvSpPr>
            <p:spPr bwMode="auto">
              <a:xfrm>
                <a:off x="2431" y="610"/>
                <a:ext cx="112" cy="120"/>
              </a:xfrm>
              <a:prstGeom prst="smileyFace">
                <a:avLst>
                  <a:gd name="adj" fmla="val -4653"/>
                </a:avLst>
              </a:prstGeom>
              <a:solidFill>
                <a:srgbClr val="CC6600"/>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27" name="AutoShape 87"/>
              <p:cNvSpPr>
                <a:spLocks noChangeArrowheads="1"/>
              </p:cNvSpPr>
              <p:nvPr/>
            </p:nvSpPr>
            <p:spPr bwMode="auto">
              <a:xfrm>
                <a:off x="2676" y="666"/>
                <a:ext cx="112" cy="121"/>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28" name="AutoShape 88"/>
              <p:cNvSpPr>
                <a:spLocks noChangeArrowheads="1"/>
              </p:cNvSpPr>
              <p:nvPr/>
            </p:nvSpPr>
            <p:spPr bwMode="auto">
              <a:xfrm>
                <a:off x="2491" y="457"/>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29" name="AutoShape 89"/>
              <p:cNvSpPr>
                <a:spLocks noChangeArrowheads="1"/>
              </p:cNvSpPr>
              <p:nvPr/>
            </p:nvSpPr>
            <p:spPr bwMode="auto">
              <a:xfrm>
                <a:off x="2794" y="601"/>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30" name="AutoShape 90"/>
              <p:cNvSpPr>
                <a:spLocks noChangeArrowheads="1"/>
              </p:cNvSpPr>
              <p:nvPr/>
            </p:nvSpPr>
            <p:spPr bwMode="auto">
              <a:xfrm>
                <a:off x="2497" y="889"/>
                <a:ext cx="112" cy="120"/>
              </a:xfrm>
              <a:prstGeom prst="smileyFace">
                <a:avLst>
                  <a:gd name="adj" fmla="val -4653"/>
                </a:avLst>
              </a:prstGeom>
              <a:solidFill>
                <a:srgbClr val="993300"/>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31" name="AutoShape 91"/>
              <p:cNvSpPr>
                <a:spLocks noChangeArrowheads="1"/>
              </p:cNvSpPr>
              <p:nvPr/>
            </p:nvSpPr>
            <p:spPr bwMode="auto">
              <a:xfrm>
                <a:off x="2626" y="462"/>
                <a:ext cx="112" cy="120"/>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32" name="AutoShape 92"/>
              <p:cNvSpPr>
                <a:spLocks noChangeArrowheads="1"/>
              </p:cNvSpPr>
              <p:nvPr/>
            </p:nvSpPr>
            <p:spPr bwMode="auto">
              <a:xfrm>
                <a:off x="2571" y="751"/>
                <a:ext cx="112" cy="120"/>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33" name="AutoShape 93"/>
              <p:cNvSpPr>
                <a:spLocks noChangeArrowheads="1"/>
              </p:cNvSpPr>
              <p:nvPr/>
            </p:nvSpPr>
            <p:spPr bwMode="auto">
              <a:xfrm>
                <a:off x="2632" y="883"/>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34" name="AutoShape 94"/>
              <p:cNvSpPr>
                <a:spLocks noChangeArrowheads="1"/>
              </p:cNvSpPr>
              <p:nvPr/>
            </p:nvSpPr>
            <p:spPr bwMode="auto">
              <a:xfrm>
                <a:off x="2761" y="472"/>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35" name="AutoShape 95"/>
              <p:cNvSpPr>
                <a:spLocks noChangeArrowheads="1"/>
              </p:cNvSpPr>
              <p:nvPr/>
            </p:nvSpPr>
            <p:spPr bwMode="auto">
              <a:xfrm>
                <a:off x="2728" y="790"/>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36" name="AutoShape 96"/>
              <p:cNvSpPr>
                <a:spLocks noChangeArrowheads="1"/>
              </p:cNvSpPr>
              <p:nvPr/>
            </p:nvSpPr>
            <p:spPr bwMode="auto">
              <a:xfrm>
                <a:off x="2176" y="667"/>
                <a:ext cx="112" cy="120"/>
              </a:xfrm>
              <a:prstGeom prst="smileyFace">
                <a:avLst>
                  <a:gd name="adj" fmla="val -4653"/>
                </a:avLst>
              </a:prstGeom>
              <a:solidFill>
                <a:srgbClr val="993300"/>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37" name="AutoShape 97"/>
              <p:cNvSpPr>
                <a:spLocks noChangeArrowheads="1"/>
              </p:cNvSpPr>
              <p:nvPr/>
            </p:nvSpPr>
            <p:spPr bwMode="auto">
              <a:xfrm>
                <a:off x="2839" y="850"/>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38" name="AutoShape 98"/>
              <p:cNvSpPr>
                <a:spLocks noChangeArrowheads="1"/>
              </p:cNvSpPr>
              <p:nvPr/>
            </p:nvSpPr>
            <p:spPr bwMode="auto">
              <a:xfrm>
                <a:off x="2893" y="514"/>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39" name="AutoShape 99"/>
              <p:cNvSpPr>
                <a:spLocks noChangeArrowheads="1"/>
              </p:cNvSpPr>
              <p:nvPr/>
            </p:nvSpPr>
            <p:spPr bwMode="auto">
              <a:xfrm>
                <a:off x="3064" y="655"/>
                <a:ext cx="112" cy="120"/>
              </a:xfrm>
              <a:prstGeom prst="smileyFace">
                <a:avLst>
                  <a:gd name="adj" fmla="val -125"/>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40" name="AutoShape 100"/>
              <p:cNvSpPr>
                <a:spLocks noChangeArrowheads="1"/>
              </p:cNvSpPr>
              <p:nvPr/>
            </p:nvSpPr>
            <p:spPr bwMode="auto">
              <a:xfrm>
                <a:off x="2941" y="634"/>
                <a:ext cx="112" cy="120"/>
              </a:xfrm>
              <a:prstGeom prst="smileyFace">
                <a:avLst>
                  <a:gd name="adj" fmla="val 4653"/>
                </a:avLst>
              </a:prstGeom>
              <a:solidFill>
                <a:srgbClr val="CC6600"/>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sp>
            <p:nvSpPr>
              <p:cNvPr id="163941" name="AutoShape 101"/>
              <p:cNvSpPr>
                <a:spLocks noChangeArrowheads="1"/>
              </p:cNvSpPr>
              <p:nvPr/>
            </p:nvSpPr>
            <p:spPr bwMode="auto">
              <a:xfrm>
                <a:off x="2980" y="766"/>
                <a:ext cx="112" cy="120"/>
              </a:xfrm>
              <a:prstGeom prst="smileyFace">
                <a:avLst>
                  <a:gd name="adj" fmla="val 4653"/>
                </a:avLst>
              </a:prstGeom>
              <a:solidFill>
                <a:srgbClr val="FFCC99"/>
              </a:solidFill>
              <a:ln w="9525">
                <a:solidFill>
                  <a:srgbClr val="000000"/>
                </a:solidFill>
                <a:round/>
                <a:headEnd/>
                <a:tailEnd/>
              </a:ln>
              <a:effectLst>
                <a:outerShdw dist="17961" dir="2700000" algn="ctr" rotWithShape="0">
                  <a:srgbClr val="000000"/>
                </a:outerShdw>
              </a:effectLst>
            </p:spPr>
            <p:txBody>
              <a:bodyPr/>
              <a:lstStyle/>
              <a:p>
                <a:pPr>
                  <a:defRPr/>
                </a:pPr>
                <a:endParaRPr lang="en-GB"/>
              </a:p>
            </p:txBody>
          </p:sp>
        </p:grpSp>
        <p:sp>
          <p:nvSpPr>
            <p:cNvPr id="15367" name="Text Box 102"/>
            <p:cNvSpPr txBox="1">
              <a:spLocks noChangeArrowheads="1"/>
            </p:cNvSpPr>
            <p:nvPr/>
          </p:nvSpPr>
          <p:spPr bwMode="auto">
            <a:xfrm>
              <a:off x="2259" y="2045"/>
              <a:ext cx="427" cy="186"/>
            </a:xfrm>
            <a:prstGeom prst="rect">
              <a:avLst/>
            </a:prstGeom>
            <a:noFill/>
            <a:ln w="9525">
              <a:noFill/>
              <a:miter lim="800000"/>
              <a:headEnd/>
              <a:tailEnd/>
            </a:ln>
          </p:spPr>
          <p:txBody>
            <a:bodyPr/>
            <a:lstStyle/>
            <a:p>
              <a:pPr algn="ctr" eaLnBrk="0" hangingPunct="0"/>
              <a:r>
                <a:rPr lang="en-US" sz="1200" i="1">
                  <a:solidFill>
                    <a:srgbClr val="171E77"/>
                  </a:solidFill>
                  <a:latin typeface="Calibri" pitchFamily="34" charset="0"/>
                </a:rPr>
                <a:t>M = 10</a:t>
              </a:r>
            </a:p>
          </p:txBody>
        </p:sp>
      </p:grpSp>
      <p:graphicFrame>
        <p:nvGraphicFramePr>
          <p:cNvPr id="163943" name="Object 103"/>
          <p:cNvGraphicFramePr>
            <a:graphicFrameLocks noChangeAspect="1"/>
          </p:cNvGraphicFramePr>
          <p:nvPr/>
        </p:nvGraphicFramePr>
        <p:xfrm>
          <a:off x="6051550" y="2378075"/>
          <a:ext cx="2570163" cy="1624013"/>
        </p:xfrm>
        <a:graphic>
          <a:graphicData uri="http://schemas.openxmlformats.org/presentationml/2006/ole">
            <p:oleObj spid="_x0000_s25606" name="Equation" r:id="rId4" imgW="660308" imgH="418893"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45"/>
                                        </p:tgtEl>
                                        <p:attrNameLst>
                                          <p:attrName>style.visibility</p:attrName>
                                        </p:attrNameLst>
                                      </p:cBhvr>
                                      <p:to>
                                        <p:strVal val="visible"/>
                                      </p:to>
                                    </p:set>
                                    <p:animEffect transition="in" filter="wipe(up)">
                                      <p:cBhvr>
                                        <p:cTn id="12" dur="500"/>
                                        <p:tgtEl>
                                          <p:spTgt spid="16384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63844"/>
                                        </p:tgtEl>
                                        <p:attrNameLst>
                                          <p:attrName>style.visibility</p:attrName>
                                        </p:attrNameLst>
                                      </p:cBhvr>
                                      <p:to>
                                        <p:strVal val="visible"/>
                                      </p:to>
                                    </p:set>
                                    <p:animEffect transition="in" filter="wipe(up)">
                                      <p:cBhvr>
                                        <p:cTn id="16" dur="500"/>
                                        <p:tgtEl>
                                          <p:spTgt spid="16384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63943"/>
                                        </p:tgtEl>
                                        <p:attrNameLst>
                                          <p:attrName>style.visibility</p:attrName>
                                        </p:attrNameLst>
                                      </p:cBhvr>
                                      <p:to>
                                        <p:strVal val="visible"/>
                                      </p:to>
                                    </p:set>
                                    <p:animEffect transition="in" filter="dissolve">
                                      <p:cBhvr>
                                        <p:cTn id="21" dur="500"/>
                                        <p:tgtEl>
                                          <p:spTgt spid="163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Slide </a:t>
            </a:r>
            <a:fld id="{6EFBB394-D566-4122-A9F6-FED92054EE74}" type="slidenum">
              <a:rPr lang="en-US"/>
              <a:pPr>
                <a:defRPr/>
              </a:pPr>
              <a:t>27</a:t>
            </a:fld>
            <a:endParaRPr lang="en-US"/>
          </a:p>
        </p:txBody>
      </p:sp>
      <p:sp>
        <p:nvSpPr>
          <p:cNvPr id="30723" name="Rectangle 2"/>
          <p:cNvSpPr>
            <a:spLocks noGrp="1" noChangeArrowheads="1"/>
          </p:cNvSpPr>
          <p:nvPr>
            <p:ph type="title"/>
          </p:nvPr>
        </p:nvSpPr>
        <p:spPr/>
        <p:txBody>
          <a:bodyPr/>
          <a:lstStyle/>
          <a:p>
            <a:pPr eaLnBrk="1" hangingPunct="1"/>
            <a:r>
              <a:rPr lang="en-GB" sz="4000" smtClean="0"/>
              <a:t>Confidence Intervals</a:t>
            </a:r>
            <a:endParaRPr lang="en-US" sz="4000" smtClean="0"/>
          </a:p>
        </p:txBody>
      </p:sp>
      <p:sp>
        <p:nvSpPr>
          <p:cNvPr id="30724" name="Rectangle 3"/>
          <p:cNvSpPr>
            <a:spLocks noGrp="1" noChangeArrowheads="1"/>
          </p:cNvSpPr>
          <p:nvPr>
            <p:ph type="body" idx="1"/>
          </p:nvPr>
        </p:nvSpPr>
        <p:spPr/>
        <p:txBody>
          <a:bodyPr/>
          <a:lstStyle/>
          <a:p>
            <a:pPr eaLnBrk="1" hangingPunct="1">
              <a:lnSpc>
                <a:spcPct val="80000"/>
              </a:lnSpc>
            </a:pPr>
            <a:r>
              <a:rPr lang="en-GB" sz="2800" dirty="0" err="1" smtClean="0"/>
              <a:t>Domjan</a:t>
            </a:r>
            <a:r>
              <a:rPr lang="en-GB" sz="2800" dirty="0" smtClean="0"/>
              <a:t> et al. (1998)</a:t>
            </a:r>
          </a:p>
          <a:p>
            <a:pPr lvl="1" eaLnBrk="1" hangingPunct="1">
              <a:lnSpc>
                <a:spcPct val="80000"/>
              </a:lnSpc>
            </a:pPr>
            <a:r>
              <a:rPr lang="en-GB" sz="2400" dirty="0" smtClean="0"/>
              <a:t>‘Conditioned’ sperm release in Japanese quail.</a:t>
            </a:r>
          </a:p>
          <a:p>
            <a:pPr eaLnBrk="1" hangingPunct="1">
              <a:lnSpc>
                <a:spcPct val="80000"/>
              </a:lnSpc>
            </a:pPr>
            <a:r>
              <a:rPr lang="en-GB" sz="2800" dirty="0" smtClean="0"/>
              <a:t>True mean</a:t>
            </a:r>
          </a:p>
          <a:p>
            <a:pPr lvl="1" eaLnBrk="1" hangingPunct="1">
              <a:lnSpc>
                <a:spcPct val="80000"/>
              </a:lnSpc>
            </a:pPr>
            <a:r>
              <a:rPr lang="en-GB" sz="2400" dirty="0" smtClean="0"/>
              <a:t>15 million sperm</a:t>
            </a:r>
          </a:p>
          <a:p>
            <a:pPr eaLnBrk="1" hangingPunct="1">
              <a:lnSpc>
                <a:spcPct val="80000"/>
              </a:lnSpc>
            </a:pPr>
            <a:r>
              <a:rPr lang="en-GB" sz="2800" dirty="0" smtClean="0"/>
              <a:t>Sample mean</a:t>
            </a:r>
          </a:p>
          <a:p>
            <a:pPr lvl="1" eaLnBrk="1" hangingPunct="1">
              <a:lnSpc>
                <a:spcPct val="80000"/>
              </a:lnSpc>
            </a:pPr>
            <a:r>
              <a:rPr lang="en-GB" sz="2400" dirty="0" smtClean="0"/>
              <a:t> 17 million sperm</a:t>
            </a:r>
          </a:p>
          <a:p>
            <a:pPr eaLnBrk="1" hangingPunct="1">
              <a:lnSpc>
                <a:spcPct val="80000"/>
              </a:lnSpc>
            </a:pPr>
            <a:r>
              <a:rPr lang="en-GB" sz="2800" dirty="0" smtClean="0"/>
              <a:t>Interval estimate</a:t>
            </a:r>
          </a:p>
          <a:p>
            <a:pPr lvl="1" eaLnBrk="1" hangingPunct="1">
              <a:lnSpc>
                <a:spcPct val="80000"/>
              </a:lnSpc>
            </a:pPr>
            <a:r>
              <a:rPr lang="en-GB" sz="2400" dirty="0" smtClean="0"/>
              <a:t>12 to 22 million (contains true value)</a:t>
            </a:r>
          </a:p>
          <a:p>
            <a:pPr lvl="1" eaLnBrk="1" hangingPunct="1">
              <a:lnSpc>
                <a:spcPct val="80000"/>
              </a:lnSpc>
            </a:pPr>
            <a:r>
              <a:rPr lang="en-GB" sz="2400" dirty="0" smtClean="0"/>
              <a:t>16 to 18 million (misses true value)</a:t>
            </a:r>
          </a:p>
          <a:p>
            <a:pPr lvl="1" eaLnBrk="1" hangingPunct="1">
              <a:lnSpc>
                <a:spcPct val="80000"/>
              </a:lnSpc>
            </a:pPr>
            <a:r>
              <a:rPr lang="en-GB" sz="2400" dirty="0" err="1" smtClean="0"/>
              <a:t>CIs</a:t>
            </a:r>
            <a:r>
              <a:rPr lang="en-GB" sz="2400" dirty="0" smtClean="0"/>
              <a:t> constructed such that 95% contain the true value.</a:t>
            </a:r>
            <a:endParaRPr lang="en-US" sz="2400" dirty="0" smtClean="0"/>
          </a:p>
        </p:txBody>
      </p:sp>
      <p:pic>
        <p:nvPicPr>
          <p:cNvPr id="30722" name="Picture 2"/>
          <p:cNvPicPr>
            <a:picLocks noChangeAspect="1" noChangeArrowheads="1"/>
          </p:cNvPicPr>
          <p:nvPr/>
        </p:nvPicPr>
        <p:blipFill>
          <a:blip r:embed="rId2" cstate="print"/>
          <a:srcRect/>
          <a:stretch>
            <a:fillRect/>
          </a:stretch>
        </p:blipFill>
        <p:spPr bwMode="auto">
          <a:xfrm>
            <a:off x="6572264" y="2500306"/>
            <a:ext cx="2349245" cy="25288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Slide </a:t>
            </a:r>
            <a:fld id="{E74FE820-2F2A-4578-BBB2-1C869F69E1FE}" type="slidenum">
              <a:rPr lang="en-US"/>
              <a:pPr>
                <a:defRPr/>
              </a:pPr>
              <a:t>28</a:t>
            </a:fld>
            <a:endParaRPr lang="en-US"/>
          </a:p>
        </p:txBody>
      </p:sp>
      <p:pic>
        <p:nvPicPr>
          <p:cNvPr id="26626" name="Picture 2"/>
          <p:cNvPicPr>
            <a:picLocks noChangeAspect="1" noChangeArrowheads="1"/>
          </p:cNvPicPr>
          <p:nvPr/>
        </p:nvPicPr>
        <p:blipFill>
          <a:blip r:embed="rId3" cstate="print"/>
          <a:srcRect/>
          <a:stretch>
            <a:fillRect/>
          </a:stretch>
        </p:blipFill>
        <p:spPr bwMode="auto">
          <a:xfrm>
            <a:off x="1357290" y="0"/>
            <a:ext cx="6331634" cy="6500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661952" y="928670"/>
            <a:ext cx="6578568" cy="2405068"/>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cstate="print"/>
          <a:srcRect/>
          <a:stretch>
            <a:fillRect/>
          </a:stretch>
        </p:blipFill>
        <p:spPr bwMode="auto">
          <a:xfrm>
            <a:off x="1785918" y="3786190"/>
            <a:ext cx="6550132" cy="227648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Research Process</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55147" y="1285860"/>
            <a:ext cx="7888853" cy="4786346"/>
          </a:xfrm>
          <a:prstGeom prst="rect">
            <a:avLst/>
          </a:prstGeom>
          <a:noFill/>
          <a:ln w="9525">
            <a:noFill/>
            <a:miter lim="800000"/>
            <a:headEnd/>
            <a:tailEnd/>
          </a:ln>
          <a:effectLst/>
        </p:spPr>
      </p:pic>
      <p:sp>
        <p:nvSpPr>
          <p:cNvPr id="4" name="Rectangle 3"/>
          <p:cNvSpPr/>
          <p:nvPr/>
        </p:nvSpPr>
        <p:spPr>
          <a:xfrm>
            <a:off x="1357290" y="5072074"/>
            <a:ext cx="6072230" cy="1071570"/>
          </a:xfrm>
          <a:prstGeom prst="rect">
            <a:avLst/>
          </a:prstGeom>
          <a:solidFill>
            <a:srgbClr val="4F81BD">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Statistics</a:t>
            </a:r>
            <a:endParaRPr lang="en-GB" dirty="0"/>
          </a:p>
        </p:txBody>
      </p:sp>
      <p:sp>
        <p:nvSpPr>
          <p:cNvPr id="3" name="Content Placeholder 2"/>
          <p:cNvSpPr>
            <a:spLocks noGrp="1"/>
          </p:cNvSpPr>
          <p:nvPr>
            <p:ph idx="1"/>
          </p:nvPr>
        </p:nvSpPr>
        <p:spPr>
          <a:xfrm>
            <a:off x="928662" y="1600201"/>
            <a:ext cx="7758138" cy="2328866"/>
          </a:xfrm>
        </p:spPr>
        <p:txBody>
          <a:bodyPr/>
          <a:lstStyle/>
          <a:p>
            <a:r>
              <a:rPr lang="en-GB" dirty="0" smtClean="0"/>
              <a:t>A statistic for which the frequency of particular values is known.</a:t>
            </a:r>
          </a:p>
          <a:p>
            <a:r>
              <a:rPr lang="en-GB" dirty="0" smtClean="0"/>
              <a:t>Observed values can be used to test hypotheses.</a:t>
            </a:r>
            <a:endParaRPr lang="en-GB" dirty="0"/>
          </a:p>
        </p:txBody>
      </p:sp>
      <p:pic>
        <p:nvPicPr>
          <p:cNvPr id="28674" name="Picture 2"/>
          <p:cNvPicPr>
            <a:picLocks noChangeAspect="1" noChangeArrowheads="1"/>
          </p:cNvPicPr>
          <p:nvPr/>
        </p:nvPicPr>
        <p:blipFill>
          <a:blip r:embed="rId2" cstate="print"/>
          <a:srcRect/>
          <a:stretch>
            <a:fillRect/>
          </a:stretch>
        </p:blipFill>
        <p:spPr bwMode="auto">
          <a:xfrm>
            <a:off x="1214414" y="4357694"/>
            <a:ext cx="7587628" cy="85725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and Two-Tailed Tests</a:t>
            </a:r>
            <a:endParaRPr lang="en-GB" dirty="0"/>
          </a:p>
        </p:txBody>
      </p:sp>
      <p:pic>
        <p:nvPicPr>
          <p:cNvPr id="29698" name="Picture 2"/>
          <p:cNvPicPr>
            <a:picLocks noChangeAspect="1" noChangeArrowheads="1"/>
          </p:cNvPicPr>
          <p:nvPr/>
        </p:nvPicPr>
        <p:blipFill>
          <a:blip r:embed="rId2" cstate="print"/>
          <a:srcRect/>
          <a:stretch>
            <a:fillRect/>
          </a:stretch>
        </p:blipFill>
        <p:spPr bwMode="auto">
          <a:xfrm>
            <a:off x="857224" y="1285860"/>
            <a:ext cx="8213066" cy="471490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 I and Type II Errors</a:t>
            </a:r>
            <a:endParaRPr lang="en-GB" dirty="0"/>
          </a:p>
        </p:txBody>
      </p:sp>
      <p:sp>
        <p:nvSpPr>
          <p:cNvPr id="3" name="Content Placeholder 2"/>
          <p:cNvSpPr>
            <a:spLocks noGrp="1"/>
          </p:cNvSpPr>
          <p:nvPr>
            <p:ph idx="1"/>
          </p:nvPr>
        </p:nvSpPr>
        <p:spPr/>
        <p:txBody>
          <a:bodyPr>
            <a:normAutofit/>
          </a:bodyPr>
          <a:lstStyle/>
          <a:p>
            <a:r>
              <a:rPr lang="en-GB" dirty="0" smtClean="0"/>
              <a:t>Type I error</a:t>
            </a:r>
          </a:p>
          <a:p>
            <a:pPr lvl="1"/>
            <a:r>
              <a:rPr lang="en-GB" dirty="0" smtClean="0"/>
              <a:t>occurs when we believe that there is a genuine effect in our population when, in fact, there isn’t.</a:t>
            </a:r>
          </a:p>
          <a:p>
            <a:pPr lvl="1"/>
            <a:r>
              <a:rPr lang="en-GB" dirty="0" smtClean="0"/>
              <a:t>The probability is the </a:t>
            </a:r>
            <a:r>
              <a:rPr lang="el-GR" i="1" dirty="0" smtClean="0"/>
              <a:t>α</a:t>
            </a:r>
            <a:r>
              <a:rPr lang="en-GB" dirty="0" smtClean="0"/>
              <a:t>-level (usually .05)</a:t>
            </a:r>
          </a:p>
          <a:p>
            <a:r>
              <a:rPr lang="en-GB" dirty="0" smtClean="0"/>
              <a:t>Type II error</a:t>
            </a:r>
          </a:p>
          <a:p>
            <a:pPr lvl="1"/>
            <a:r>
              <a:rPr lang="en-GB" dirty="0" smtClean="0"/>
              <a:t>occurs when we believe that there is no effect in the population when, in reality, there is.</a:t>
            </a:r>
          </a:p>
          <a:p>
            <a:pPr lvl="1"/>
            <a:r>
              <a:rPr lang="en-GB" dirty="0" smtClean="0"/>
              <a:t>The probability is the </a:t>
            </a:r>
            <a:r>
              <a:rPr lang="el-GR" dirty="0" smtClean="0"/>
              <a:t>β</a:t>
            </a:r>
            <a:r>
              <a:rPr lang="en-GB" dirty="0" smtClean="0"/>
              <a:t>-level (often .2)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Does Statistical Significance Tell Us?</a:t>
            </a:r>
            <a:endParaRPr lang="en-GB" dirty="0"/>
          </a:p>
        </p:txBody>
      </p:sp>
      <p:sp>
        <p:nvSpPr>
          <p:cNvPr id="3" name="Content Placeholder 2"/>
          <p:cNvSpPr>
            <a:spLocks noGrp="1"/>
          </p:cNvSpPr>
          <p:nvPr>
            <p:ph idx="1"/>
          </p:nvPr>
        </p:nvSpPr>
        <p:spPr/>
        <p:txBody>
          <a:bodyPr/>
          <a:lstStyle/>
          <a:p>
            <a:r>
              <a:rPr lang="en-GB" dirty="0" smtClean="0"/>
              <a:t>The importance of an effect?</a:t>
            </a:r>
          </a:p>
          <a:p>
            <a:pPr lvl="1"/>
            <a:r>
              <a:rPr lang="en-GB" dirty="0" smtClean="0"/>
              <a:t>No, significance depends on sample size.</a:t>
            </a:r>
          </a:p>
          <a:p>
            <a:r>
              <a:rPr lang="en-GB" dirty="0" smtClean="0"/>
              <a:t>That the null hypothesis is false?</a:t>
            </a:r>
          </a:p>
          <a:p>
            <a:pPr lvl="1"/>
            <a:r>
              <a:rPr lang="en-GB" dirty="0" smtClean="0"/>
              <a:t>No, it is </a:t>
            </a:r>
            <a:r>
              <a:rPr lang="en-GB" i="1" dirty="0" smtClean="0"/>
              <a:t>always</a:t>
            </a:r>
            <a:r>
              <a:rPr lang="en-GB" dirty="0" smtClean="0"/>
              <a:t> false.</a:t>
            </a:r>
          </a:p>
          <a:p>
            <a:r>
              <a:rPr lang="en-GB" dirty="0" smtClean="0"/>
              <a:t>That the null hypothesis is true?</a:t>
            </a:r>
          </a:p>
          <a:p>
            <a:pPr lvl="1"/>
            <a:r>
              <a:rPr lang="en-GB" dirty="0" smtClean="0"/>
              <a:t>No, it is </a:t>
            </a:r>
            <a:r>
              <a:rPr lang="en-GB" i="1" dirty="0" smtClean="0"/>
              <a:t>never</a:t>
            </a:r>
            <a:r>
              <a:rPr lang="en-GB" dirty="0" smtClean="0"/>
              <a:t> true.</a:t>
            </a:r>
            <a:endParaRPr lang="en-GB" dirty="0"/>
          </a:p>
        </p:txBody>
      </p:sp>
      <p:pic>
        <p:nvPicPr>
          <p:cNvPr id="4" name="Picture 3" descr="jane_superbrain2.gif"/>
          <p:cNvPicPr>
            <a:picLocks noChangeAspect="1"/>
          </p:cNvPicPr>
          <p:nvPr/>
        </p:nvPicPr>
        <p:blipFill>
          <a:blip r:embed="rId2" cstate="print"/>
          <a:stretch>
            <a:fillRect/>
          </a:stretch>
        </p:blipFill>
        <p:spPr>
          <a:xfrm>
            <a:off x="6929454" y="3214686"/>
            <a:ext cx="1820886" cy="292893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t>PG Stats</a:t>
            </a:r>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r>
              <a:rPr lang="en-GB"/>
              <a:t>Andy Field</a:t>
            </a:r>
          </a:p>
        </p:txBody>
      </p:sp>
      <p:sp>
        <p:nvSpPr>
          <p:cNvPr id="297986" name="Rectangle 2"/>
          <p:cNvSpPr>
            <a:spLocks noGrp="1" noChangeArrowheads="1"/>
          </p:cNvSpPr>
          <p:nvPr>
            <p:ph type="title"/>
          </p:nvPr>
        </p:nvSpPr>
        <p:spPr/>
        <p:txBody>
          <a:bodyPr/>
          <a:lstStyle/>
          <a:p>
            <a:r>
              <a:rPr lang="en-GB" sz="3200"/>
              <a:t>Effect Sizes</a:t>
            </a:r>
            <a:endParaRPr lang="en-US" sz="3200"/>
          </a:p>
        </p:txBody>
      </p:sp>
      <p:sp>
        <p:nvSpPr>
          <p:cNvPr id="297987" name="Rectangle 3"/>
          <p:cNvSpPr>
            <a:spLocks noGrp="1" noChangeArrowheads="1"/>
          </p:cNvSpPr>
          <p:nvPr>
            <p:ph type="body" idx="1"/>
          </p:nvPr>
        </p:nvSpPr>
        <p:spPr>
          <a:xfrm>
            <a:off x="1000100" y="1428737"/>
            <a:ext cx="7143800" cy="4572032"/>
          </a:xfrm>
        </p:spPr>
        <p:txBody>
          <a:bodyPr/>
          <a:lstStyle/>
          <a:p>
            <a:r>
              <a:rPr lang="en-GB" dirty="0"/>
              <a:t>An effect size is a standardized measure of the size of an effect:</a:t>
            </a:r>
          </a:p>
          <a:p>
            <a:pPr lvl="1"/>
            <a:r>
              <a:rPr lang="en-GB" dirty="0"/>
              <a:t>Standardized = comparable across studies</a:t>
            </a:r>
          </a:p>
          <a:p>
            <a:pPr lvl="1"/>
            <a:r>
              <a:rPr lang="en-GB" dirty="0"/>
              <a:t>Not (as) reliant on the sample size</a:t>
            </a:r>
          </a:p>
          <a:p>
            <a:pPr lvl="1"/>
            <a:r>
              <a:rPr lang="en-GB" dirty="0"/>
              <a:t>Allows people to objectively evaluate the size of observed effect.</a:t>
            </a:r>
          </a:p>
          <a:p>
            <a:pPr lvl="1"/>
            <a:endParaRPr lang="en-GB" dirty="0"/>
          </a:p>
        </p:txBody>
      </p:sp>
      <p:pic>
        <p:nvPicPr>
          <p:cNvPr id="31746" name="Picture 2"/>
          <p:cNvPicPr>
            <a:picLocks noChangeAspect="1" noChangeArrowheads="1"/>
          </p:cNvPicPr>
          <p:nvPr/>
        </p:nvPicPr>
        <p:blipFill>
          <a:blip r:embed="rId2" cstate="print"/>
          <a:srcRect/>
          <a:stretch>
            <a:fillRect/>
          </a:stretch>
        </p:blipFill>
        <p:spPr bwMode="auto">
          <a:xfrm>
            <a:off x="7248525" y="3571876"/>
            <a:ext cx="1895475" cy="25908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7986"/>
                                        </p:tgtEl>
                                        <p:attrNameLst>
                                          <p:attrName>style.visibility</p:attrName>
                                        </p:attrNameLst>
                                      </p:cBhvr>
                                      <p:to>
                                        <p:strVal val="visible"/>
                                      </p:to>
                                    </p:set>
                                    <p:animEffect transition="in" filter="dissolve">
                                      <p:cBhvr>
                                        <p:cTn id="7" dur="500"/>
                                        <p:tgtEl>
                                          <p:spTgt spid="2979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987">
                                            <p:txEl>
                                              <p:pRg st="0" end="0"/>
                                            </p:txEl>
                                          </p:spTgt>
                                        </p:tgtEl>
                                        <p:attrNameLst>
                                          <p:attrName>style.visibility</p:attrName>
                                        </p:attrNameLst>
                                      </p:cBhvr>
                                      <p:to>
                                        <p:strVal val="visible"/>
                                      </p:to>
                                    </p:set>
                                    <p:animEffect transition="in" filter="dissolve">
                                      <p:cBhvr>
                                        <p:cTn id="12" dur="500"/>
                                        <p:tgtEl>
                                          <p:spTgt spid="29798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97987">
                                            <p:txEl>
                                              <p:pRg st="1" end="1"/>
                                            </p:txEl>
                                          </p:spTgt>
                                        </p:tgtEl>
                                        <p:attrNameLst>
                                          <p:attrName>style.visibility</p:attrName>
                                        </p:attrNameLst>
                                      </p:cBhvr>
                                      <p:to>
                                        <p:strVal val="visible"/>
                                      </p:to>
                                    </p:set>
                                    <p:animEffect transition="in" filter="dissolve">
                                      <p:cBhvr>
                                        <p:cTn id="15" dur="500"/>
                                        <p:tgtEl>
                                          <p:spTgt spid="29798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97987">
                                            <p:txEl>
                                              <p:pRg st="2" end="2"/>
                                            </p:txEl>
                                          </p:spTgt>
                                        </p:tgtEl>
                                        <p:attrNameLst>
                                          <p:attrName>style.visibility</p:attrName>
                                        </p:attrNameLst>
                                      </p:cBhvr>
                                      <p:to>
                                        <p:strVal val="visible"/>
                                      </p:to>
                                    </p:set>
                                    <p:animEffect transition="in" filter="dissolve">
                                      <p:cBhvr>
                                        <p:cTn id="18" dur="500"/>
                                        <p:tgtEl>
                                          <p:spTgt spid="29798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97987">
                                            <p:txEl>
                                              <p:pRg st="3" end="3"/>
                                            </p:txEl>
                                          </p:spTgt>
                                        </p:tgtEl>
                                        <p:attrNameLst>
                                          <p:attrName>style.visibility</p:attrName>
                                        </p:attrNameLst>
                                      </p:cBhvr>
                                      <p:to>
                                        <p:strVal val="visible"/>
                                      </p:to>
                                    </p:set>
                                    <p:animEffect transition="in" filter="dissolve">
                                      <p:cBhvr>
                                        <p:cTn id="21" dur="500"/>
                                        <p:tgtEl>
                                          <p:spTgt spid="297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t>PG Stats</a:t>
            </a:r>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r>
              <a:rPr lang="en-GB"/>
              <a:t>Andy Field</a:t>
            </a:r>
          </a:p>
        </p:txBody>
      </p:sp>
      <p:sp>
        <p:nvSpPr>
          <p:cNvPr id="305154" name="Rectangle 2"/>
          <p:cNvSpPr>
            <a:spLocks noGrp="1" noChangeArrowheads="1"/>
          </p:cNvSpPr>
          <p:nvPr>
            <p:ph type="title"/>
          </p:nvPr>
        </p:nvSpPr>
        <p:spPr/>
        <p:txBody>
          <a:bodyPr/>
          <a:lstStyle/>
          <a:p>
            <a:r>
              <a:rPr lang="en-GB" sz="3200"/>
              <a:t>Effect Size Measures</a:t>
            </a:r>
            <a:endParaRPr lang="en-US" sz="3200"/>
          </a:p>
        </p:txBody>
      </p:sp>
      <p:sp>
        <p:nvSpPr>
          <p:cNvPr id="305155" name="Rectangle 3"/>
          <p:cNvSpPr>
            <a:spLocks noGrp="1" noChangeArrowheads="1"/>
          </p:cNvSpPr>
          <p:nvPr>
            <p:ph type="body" idx="1"/>
          </p:nvPr>
        </p:nvSpPr>
        <p:spPr>
          <a:xfrm>
            <a:off x="1071538" y="1714488"/>
            <a:ext cx="7386662" cy="4381512"/>
          </a:xfrm>
        </p:spPr>
        <p:txBody>
          <a:bodyPr>
            <a:normAutofit fontScale="92500" lnSpcReduction="10000"/>
          </a:bodyPr>
          <a:lstStyle/>
          <a:p>
            <a:pPr>
              <a:lnSpc>
                <a:spcPct val="90000"/>
              </a:lnSpc>
            </a:pPr>
            <a:r>
              <a:rPr lang="en-GB" i="1" dirty="0"/>
              <a:t>r</a:t>
            </a:r>
            <a:r>
              <a:rPr lang="en-GB" dirty="0"/>
              <a:t> = .1, </a:t>
            </a:r>
            <a:r>
              <a:rPr lang="en-GB" i="1" dirty="0"/>
              <a:t>d</a:t>
            </a:r>
            <a:r>
              <a:rPr lang="en-GB" dirty="0"/>
              <a:t> = .2 (small effect):</a:t>
            </a:r>
          </a:p>
          <a:p>
            <a:pPr lvl="1">
              <a:lnSpc>
                <a:spcPct val="90000"/>
              </a:lnSpc>
            </a:pPr>
            <a:r>
              <a:rPr lang="en-GB" dirty="0"/>
              <a:t>the effect explains 1% of the total variance.</a:t>
            </a:r>
          </a:p>
          <a:p>
            <a:pPr>
              <a:lnSpc>
                <a:spcPct val="90000"/>
              </a:lnSpc>
            </a:pPr>
            <a:r>
              <a:rPr lang="en-GB" i="1" dirty="0"/>
              <a:t>r </a:t>
            </a:r>
            <a:r>
              <a:rPr lang="en-GB" dirty="0"/>
              <a:t>= .3, </a:t>
            </a:r>
            <a:r>
              <a:rPr lang="en-GB" i="1" dirty="0"/>
              <a:t>d</a:t>
            </a:r>
            <a:r>
              <a:rPr lang="en-GB" dirty="0"/>
              <a:t> = .5 (medium effect):</a:t>
            </a:r>
          </a:p>
          <a:p>
            <a:pPr lvl="1">
              <a:lnSpc>
                <a:spcPct val="90000"/>
              </a:lnSpc>
            </a:pPr>
            <a:r>
              <a:rPr lang="en-GB" dirty="0"/>
              <a:t>the effect accounts for 9% of the total variance.</a:t>
            </a:r>
          </a:p>
          <a:p>
            <a:pPr>
              <a:lnSpc>
                <a:spcPct val="90000"/>
              </a:lnSpc>
            </a:pPr>
            <a:r>
              <a:rPr lang="en-GB" i="1" dirty="0"/>
              <a:t>r</a:t>
            </a:r>
            <a:r>
              <a:rPr lang="en-GB" dirty="0"/>
              <a:t> = .5, </a:t>
            </a:r>
            <a:r>
              <a:rPr lang="en-GB" i="1" dirty="0"/>
              <a:t>d</a:t>
            </a:r>
            <a:r>
              <a:rPr lang="en-GB" dirty="0"/>
              <a:t> = .8 (large effect):</a:t>
            </a:r>
          </a:p>
          <a:p>
            <a:pPr lvl="1">
              <a:lnSpc>
                <a:spcPct val="90000"/>
              </a:lnSpc>
            </a:pPr>
            <a:r>
              <a:rPr lang="en-GB" dirty="0"/>
              <a:t>the effect accounts for 25% of the variance</a:t>
            </a:r>
            <a:r>
              <a:rPr lang="en-GB" dirty="0" smtClean="0"/>
              <a:t>.</a:t>
            </a:r>
          </a:p>
          <a:p>
            <a:pPr>
              <a:lnSpc>
                <a:spcPct val="90000"/>
              </a:lnSpc>
            </a:pPr>
            <a:r>
              <a:rPr lang="en-GB" dirty="0" smtClean="0"/>
              <a:t>Beware of these ‘canned’ effect sizes though:</a:t>
            </a:r>
          </a:p>
          <a:p>
            <a:pPr lvl="1">
              <a:lnSpc>
                <a:spcPct val="90000"/>
              </a:lnSpc>
            </a:pPr>
            <a:r>
              <a:rPr lang="en-GB" dirty="0" smtClean="0"/>
              <a:t>The size of effect should be placed within the research context.</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5154"/>
                                        </p:tgtEl>
                                        <p:attrNameLst>
                                          <p:attrName>style.visibility</p:attrName>
                                        </p:attrNameLst>
                                      </p:cBhvr>
                                      <p:to>
                                        <p:strVal val="visible"/>
                                      </p:to>
                                    </p:set>
                                    <p:animEffect transition="in" filter="dissolve">
                                      <p:cBhvr>
                                        <p:cTn id="7" dur="500"/>
                                        <p:tgtEl>
                                          <p:spTgt spid="3051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5155">
                                            <p:txEl>
                                              <p:pRg st="0" end="0"/>
                                            </p:txEl>
                                          </p:spTgt>
                                        </p:tgtEl>
                                        <p:attrNameLst>
                                          <p:attrName>style.visibility</p:attrName>
                                        </p:attrNameLst>
                                      </p:cBhvr>
                                      <p:to>
                                        <p:strVal val="visible"/>
                                      </p:to>
                                    </p:set>
                                    <p:animEffect transition="in" filter="dissolve">
                                      <p:cBhvr>
                                        <p:cTn id="12" dur="500"/>
                                        <p:tgtEl>
                                          <p:spTgt spid="305155">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05155">
                                            <p:txEl>
                                              <p:pRg st="1" end="1"/>
                                            </p:txEl>
                                          </p:spTgt>
                                        </p:tgtEl>
                                        <p:attrNameLst>
                                          <p:attrName>style.visibility</p:attrName>
                                        </p:attrNameLst>
                                      </p:cBhvr>
                                      <p:to>
                                        <p:strVal val="visible"/>
                                      </p:to>
                                    </p:set>
                                    <p:animEffect transition="in" filter="dissolve">
                                      <p:cBhvr>
                                        <p:cTn id="15" dur="500"/>
                                        <p:tgtEl>
                                          <p:spTgt spid="30515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05155">
                                            <p:txEl>
                                              <p:pRg st="2" end="2"/>
                                            </p:txEl>
                                          </p:spTgt>
                                        </p:tgtEl>
                                        <p:attrNameLst>
                                          <p:attrName>style.visibility</p:attrName>
                                        </p:attrNameLst>
                                      </p:cBhvr>
                                      <p:to>
                                        <p:strVal val="visible"/>
                                      </p:to>
                                    </p:set>
                                    <p:animEffect transition="in" filter="dissolve">
                                      <p:cBhvr>
                                        <p:cTn id="20" dur="500"/>
                                        <p:tgtEl>
                                          <p:spTgt spid="305155">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05155">
                                            <p:txEl>
                                              <p:pRg st="3" end="3"/>
                                            </p:txEl>
                                          </p:spTgt>
                                        </p:tgtEl>
                                        <p:attrNameLst>
                                          <p:attrName>style.visibility</p:attrName>
                                        </p:attrNameLst>
                                      </p:cBhvr>
                                      <p:to>
                                        <p:strVal val="visible"/>
                                      </p:to>
                                    </p:set>
                                    <p:animEffect transition="in" filter="dissolve">
                                      <p:cBhvr>
                                        <p:cTn id="23" dur="500"/>
                                        <p:tgtEl>
                                          <p:spTgt spid="30515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05155">
                                            <p:txEl>
                                              <p:pRg st="4" end="4"/>
                                            </p:txEl>
                                          </p:spTgt>
                                        </p:tgtEl>
                                        <p:attrNameLst>
                                          <p:attrName>style.visibility</p:attrName>
                                        </p:attrNameLst>
                                      </p:cBhvr>
                                      <p:to>
                                        <p:strVal val="visible"/>
                                      </p:to>
                                    </p:set>
                                    <p:animEffect transition="in" filter="dissolve">
                                      <p:cBhvr>
                                        <p:cTn id="28" dur="500"/>
                                        <p:tgtEl>
                                          <p:spTgt spid="305155">
                                            <p:txEl>
                                              <p:pRg st="4" end="4"/>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05155">
                                            <p:txEl>
                                              <p:pRg st="5" end="5"/>
                                            </p:txEl>
                                          </p:spTgt>
                                        </p:tgtEl>
                                        <p:attrNameLst>
                                          <p:attrName>style.visibility</p:attrName>
                                        </p:attrNameLst>
                                      </p:cBhvr>
                                      <p:to>
                                        <p:strVal val="visible"/>
                                      </p:to>
                                    </p:set>
                                    <p:animEffect transition="in" filter="dissolve">
                                      <p:cBhvr>
                                        <p:cTn id="31" dur="500"/>
                                        <p:tgtEl>
                                          <p:spTgt spid="30515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05155">
                                            <p:txEl>
                                              <p:pRg st="6" end="6"/>
                                            </p:txEl>
                                          </p:spTgt>
                                        </p:tgtEl>
                                        <p:attrNameLst>
                                          <p:attrName>style.visibility</p:attrName>
                                        </p:attrNameLst>
                                      </p:cBhvr>
                                      <p:to>
                                        <p:strVal val="visible"/>
                                      </p:to>
                                    </p:set>
                                    <p:animEffect transition="in" filter="dissolve">
                                      <p:cBhvr>
                                        <p:cTn id="36" dur="500"/>
                                        <p:tgtEl>
                                          <p:spTgt spid="305155">
                                            <p:txEl>
                                              <p:pRg st="6" end="6"/>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05155">
                                            <p:txEl>
                                              <p:pRg st="7" end="7"/>
                                            </p:txEl>
                                          </p:spTgt>
                                        </p:tgtEl>
                                        <p:attrNameLst>
                                          <p:attrName>style.visibility</p:attrName>
                                        </p:attrNameLst>
                                      </p:cBhvr>
                                      <p:to>
                                        <p:strVal val="visible"/>
                                      </p:to>
                                    </p:set>
                                    <p:animEffect transition="in" filter="dissolve">
                                      <p:cBhvr>
                                        <p:cTn id="39" dur="500"/>
                                        <p:tgtEl>
                                          <p:spTgt spid="3051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p:bldP spid="30515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GB"/>
              <a:t>PG Stats</a:t>
            </a:r>
          </a:p>
        </p:txBody>
      </p:sp>
      <p:sp>
        <p:nvSpPr>
          <p:cNvPr id="8" name="Footer Placeholder 4"/>
          <p:cNvSpPr>
            <a:spLocks noGrp="1"/>
          </p:cNvSpPr>
          <p:nvPr>
            <p:ph type="ftr" sz="quarter" idx="4294967295"/>
          </p:nvPr>
        </p:nvSpPr>
        <p:spPr>
          <a:xfrm>
            <a:off x="3124200" y="6248400"/>
            <a:ext cx="2895600" cy="457200"/>
          </a:xfrm>
          <a:prstGeom prst="rect">
            <a:avLst/>
          </a:prstGeom>
        </p:spPr>
        <p:txBody>
          <a:bodyPr/>
          <a:lstStyle/>
          <a:p>
            <a:r>
              <a:rPr lang="en-GB"/>
              <a:t>Andy Field</a:t>
            </a:r>
          </a:p>
        </p:txBody>
      </p:sp>
      <p:sp>
        <p:nvSpPr>
          <p:cNvPr id="299010" name="Rectangle 2"/>
          <p:cNvSpPr>
            <a:spLocks noGrp="1" noChangeArrowheads="1"/>
          </p:cNvSpPr>
          <p:nvPr>
            <p:ph type="title"/>
          </p:nvPr>
        </p:nvSpPr>
        <p:spPr/>
        <p:txBody>
          <a:bodyPr/>
          <a:lstStyle/>
          <a:p>
            <a:r>
              <a:rPr lang="en-GB" sz="3200"/>
              <a:t>Effect Size Measures</a:t>
            </a:r>
            <a:endParaRPr lang="en-US" sz="3200"/>
          </a:p>
        </p:txBody>
      </p:sp>
      <p:sp>
        <p:nvSpPr>
          <p:cNvPr id="299011" name="Rectangle 3"/>
          <p:cNvSpPr>
            <a:spLocks noGrp="1" noChangeArrowheads="1"/>
          </p:cNvSpPr>
          <p:nvPr>
            <p:ph type="body" idx="1"/>
          </p:nvPr>
        </p:nvSpPr>
        <p:spPr/>
        <p:txBody>
          <a:bodyPr>
            <a:normAutofit fontScale="92500"/>
          </a:bodyPr>
          <a:lstStyle/>
          <a:p>
            <a:r>
              <a:rPr lang="en-GB" dirty="0"/>
              <a:t>There are several effect size measures that can be used:</a:t>
            </a:r>
          </a:p>
          <a:p>
            <a:pPr lvl="1"/>
            <a:r>
              <a:rPr lang="en-GB" dirty="0"/>
              <a:t>Cohen’s </a:t>
            </a:r>
            <a:r>
              <a:rPr lang="en-GB" i="1" dirty="0"/>
              <a:t>d</a:t>
            </a:r>
          </a:p>
          <a:p>
            <a:pPr lvl="1"/>
            <a:r>
              <a:rPr lang="en-GB" dirty="0"/>
              <a:t>Pearson’s </a:t>
            </a:r>
            <a:r>
              <a:rPr lang="en-GB" i="1" dirty="0"/>
              <a:t>r</a:t>
            </a:r>
          </a:p>
          <a:p>
            <a:pPr lvl="1"/>
            <a:r>
              <a:rPr lang="en-GB" dirty="0"/>
              <a:t>Glass’ </a:t>
            </a:r>
            <a:r>
              <a:rPr lang="el-GR" dirty="0">
                <a:cs typeface="Arial" charset="0"/>
              </a:rPr>
              <a:t>Δ</a:t>
            </a:r>
            <a:endParaRPr lang="en-GB" dirty="0">
              <a:cs typeface="Arial" charset="0"/>
            </a:endParaRPr>
          </a:p>
          <a:p>
            <a:pPr lvl="1"/>
            <a:r>
              <a:rPr lang="en-GB" dirty="0">
                <a:cs typeface="Arial" charset="0"/>
              </a:rPr>
              <a:t>Hedges’ </a:t>
            </a:r>
            <a:r>
              <a:rPr lang="en-GB" i="1" dirty="0">
                <a:cs typeface="Arial" charset="0"/>
              </a:rPr>
              <a:t>g</a:t>
            </a:r>
            <a:endParaRPr lang="el-GR" dirty="0">
              <a:cs typeface="Arial" charset="0"/>
            </a:endParaRPr>
          </a:p>
          <a:p>
            <a:pPr lvl="1"/>
            <a:r>
              <a:rPr lang="en-GB" dirty="0"/>
              <a:t>Odds </a:t>
            </a:r>
            <a:r>
              <a:rPr lang="en-GB" dirty="0" smtClean="0"/>
              <a:t>ratio/risk </a:t>
            </a:r>
            <a:r>
              <a:rPr lang="en-GB" dirty="0"/>
              <a:t>rates</a:t>
            </a:r>
          </a:p>
          <a:p>
            <a:r>
              <a:rPr lang="en-GB" dirty="0" smtClean="0"/>
              <a:t>Pearson’s </a:t>
            </a:r>
            <a:r>
              <a:rPr lang="en-GB" i="1" dirty="0" smtClean="0"/>
              <a:t>r </a:t>
            </a:r>
            <a:r>
              <a:rPr lang="en-GB" dirty="0" smtClean="0"/>
              <a:t>is a good intuitive measure</a:t>
            </a:r>
            <a:endParaRPr lang="en-GB" i="1" dirty="0"/>
          </a:p>
          <a:p>
            <a:pPr lvl="1"/>
            <a:r>
              <a:rPr lang="en-GB" dirty="0"/>
              <a:t>Oh, apart from when group sizes are different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dissolve">
                                      <p:cBhvr>
                                        <p:cTn id="7" dur="500"/>
                                        <p:tgtEl>
                                          <p:spTgt spid="2990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9011">
                                            <p:txEl>
                                              <p:pRg st="0" end="0"/>
                                            </p:txEl>
                                          </p:spTgt>
                                        </p:tgtEl>
                                        <p:attrNameLst>
                                          <p:attrName>style.visibility</p:attrName>
                                        </p:attrNameLst>
                                      </p:cBhvr>
                                      <p:to>
                                        <p:strVal val="visible"/>
                                      </p:to>
                                    </p:set>
                                    <p:animEffect transition="in" filter="dissolve">
                                      <p:cBhvr>
                                        <p:cTn id="12" dur="500"/>
                                        <p:tgtEl>
                                          <p:spTgt spid="29901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99011">
                                            <p:txEl>
                                              <p:pRg st="1" end="1"/>
                                            </p:txEl>
                                          </p:spTgt>
                                        </p:tgtEl>
                                        <p:attrNameLst>
                                          <p:attrName>style.visibility</p:attrName>
                                        </p:attrNameLst>
                                      </p:cBhvr>
                                      <p:to>
                                        <p:strVal val="visible"/>
                                      </p:to>
                                    </p:set>
                                    <p:animEffect transition="in" filter="dissolve">
                                      <p:cBhvr>
                                        <p:cTn id="15" dur="500"/>
                                        <p:tgtEl>
                                          <p:spTgt spid="29901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99011">
                                            <p:txEl>
                                              <p:pRg st="2" end="2"/>
                                            </p:txEl>
                                          </p:spTgt>
                                        </p:tgtEl>
                                        <p:attrNameLst>
                                          <p:attrName>style.visibility</p:attrName>
                                        </p:attrNameLst>
                                      </p:cBhvr>
                                      <p:to>
                                        <p:strVal val="visible"/>
                                      </p:to>
                                    </p:set>
                                    <p:animEffect transition="in" filter="dissolve">
                                      <p:cBhvr>
                                        <p:cTn id="18" dur="500"/>
                                        <p:tgtEl>
                                          <p:spTgt spid="29901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99011">
                                            <p:txEl>
                                              <p:pRg st="3" end="3"/>
                                            </p:txEl>
                                          </p:spTgt>
                                        </p:tgtEl>
                                        <p:attrNameLst>
                                          <p:attrName>style.visibility</p:attrName>
                                        </p:attrNameLst>
                                      </p:cBhvr>
                                      <p:to>
                                        <p:strVal val="visible"/>
                                      </p:to>
                                    </p:set>
                                    <p:animEffect transition="in" filter="dissolve">
                                      <p:cBhvr>
                                        <p:cTn id="21" dur="500"/>
                                        <p:tgtEl>
                                          <p:spTgt spid="29901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99011">
                                            <p:txEl>
                                              <p:pRg st="4" end="4"/>
                                            </p:txEl>
                                          </p:spTgt>
                                        </p:tgtEl>
                                        <p:attrNameLst>
                                          <p:attrName>style.visibility</p:attrName>
                                        </p:attrNameLst>
                                      </p:cBhvr>
                                      <p:to>
                                        <p:strVal val="visible"/>
                                      </p:to>
                                    </p:set>
                                    <p:animEffect transition="in" filter="dissolve">
                                      <p:cBhvr>
                                        <p:cTn id="24" dur="500"/>
                                        <p:tgtEl>
                                          <p:spTgt spid="299011">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99011">
                                            <p:txEl>
                                              <p:pRg st="5" end="5"/>
                                            </p:txEl>
                                          </p:spTgt>
                                        </p:tgtEl>
                                        <p:attrNameLst>
                                          <p:attrName>style.visibility</p:attrName>
                                        </p:attrNameLst>
                                      </p:cBhvr>
                                      <p:to>
                                        <p:strVal val="visible"/>
                                      </p:to>
                                    </p:set>
                                    <p:animEffect transition="in" filter="dissolve">
                                      <p:cBhvr>
                                        <p:cTn id="27" dur="500"/>
                                        <p:tgtEl>
                                          <p:spTgt spid="2990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9011">
                                            <p:txEl>
                                              <p:pRg st="6" end="6"/>
                                            </p:txEl>
                                          </p:spTgt>
                                        </p:tgtEl>
                                        <p:attrNameLst>
                                          <p:attrName>style.visibility</p:attrName>
                                        </p:attrNameLst>
                                      </p:cBhvr>
                                      <p:to>
                                        <p:strVal val="visible"/>
                                      </p:to>
                                    </p:set>
                                    <p:animEffect transition="in" filter="dissolve">
                                      <p:cBhvr>
                                        <p:cTn id="32" dur="500"/>
                                        <p:tgtEl>
                                          <p:spTgt spid="299011">
                                            <p:txEl>
                                              <p:pRg st="6" end="6"/>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99011">
                                            <p:txEl>
                                              <p:pRg st="7" end="7"/>
                                            </p:txEl>
                                          </p:spTgt>
                                        </p:tgtEl>
                                        <p:attrNameLst>
                                          <p:attrName>style.visibility</p:attrName>
                                        </p:attrNameLst>
                                      </p:cBhvr>
                                      <p:to>
                                        <p:strVal val="visible"/>
                                      </p:to>
                                    </p:set>
                                    <p:animEffect transition="in" filter="dissolve">
                                      <p:cBhvr>
                                        <p:cTn id="35" dur="500"/>
                                        <p:tgtEl>
                                          <p:spTgt spid="299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P spid="2990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857224" y="844120"/>
            <a:ext cx="8286776" cy="4324322"/>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7296150" y="3786190"/>
            <a:ext cx="1847850" cy="2476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Populations and Samples</a:t>
            </a:r>
            <a:endParaRPr lang="en-GB" dirty="0"/>
          </a:p>
        </p:txBody>
      </p:sp>
      <p:sp>
        <p:nvSpPr>
          <p:cNvPr id="3" name="Content Placeholder 2"/>
          <p:cNvSpPr>
            <a:spLocks noGrp="1"/>
          </p:cNvSpPr>
          <p:nvPr>
            <p:ph idx="1"/>
          </p:nvPr>
        </p:nvSpPr>
        <p:spPr/>
        <p:txBody>
          <a:bodyPr/>
          <a:lstStyle/>
          <a:p>
            <a:r>
              <a:rPr lang="en-GB" dirty="0" smtClean="0"/>
              <a:t>Population</a:t>
            </a:r>
          </a:p>
          <a:p>
            <a:pPr lvl="1"/>
            <a:r>
              <a:rPr lang="en-GB" dirty="0" smtClean="0"/>
              <a:t>The collection of units (be they people, plankton, plants, cities, suicidal authors, etc.) to which we want to generalize a set of findings or a statistical model</a:t>
            </a:r>
          </a:p>
          <a:p>
            <a:r>
              <a:rPr lang="en-GB" dirty="0" smtClean="0"/>
              <a:t>Sample</a:t>
            </a:r>
          </a:p>
          <a:p>
            <a:pPr lvl="1"/>
            <a:r>
              <a:rPr lang="en-GB" dirty="0" smtClean="0"/>
              <a:t>A smaller (but hopefully representative) collection of units from a population used to determine truths about that population</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75DC9CBD-0B8E-44B0-82E4-D6CE09DDF8A2}" type="slidenum">
              <a:rPr lang="en-US"/>
              <a:pPr/>
              <a:t>6</a:t>
            </a:fld>
            <a:endParaRPr lang="en-US"/>
          </a:p>
        </p:txBody>
      </p:sp>
      <p:sp>
        <p:nvSpPr>
          <p:cNvPr id="120834" name="Rectangle 2"/>
          <p:cNvSpPr>
            <a:spLocks noGrp="1" noChangeArrowheads="1"/>
          </p:cNvSpPr>
          <p:nvPr>
            <p:ph type="title"/>
          </p:nvPr>
        </p:nvSpPr>
        <p:spPr/>
        <p:txBody>
          <a:bodyPr>
            <a:normAutofit fontScale="90000"/>
          </a:bodyPr>
          <a:lstStyle/>
          <a:p>
            <a:r>
              <a:rPr lang="en-GB" dirty="0"/>
              <a:t>The Only Equation You Will Ever Need</a:t>
            </a:r>
          </a:p>
        </p:txBody>
      </p:sp>
      <p:graphicFrame>
        <p:nvGraphicFramePr>
          <p:cNvPr id="120837" name="Object 5"/>
          <p:cNvGraphicFramePr>
            <a:graphicFrameLocks noGrp="1" noChangeAspect="1"/>
          </p:cNvGraphicFramePr>
          <p:nvPr>
            <p:ph idx="1"/>
          </p:nvPr>
        </p:nvGraphicFramePr>
        <p:xfrm>
          <a:off x="2271713" y="3009900"/>
          <a:ext cx="5616575" cy="838200"/>
        </p:xfrm>
        <a:graphic>
          <a:graphicData uri="http://schemas.openxmlformats.org/presentationml/2006/ole">
            <p:oleObj spid="_x0000_s3078" name="Equation" r:id="rId4" imgW="1701720" imgH="253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dissolve">
                                      <p:cBhvr>
                                        <p:cTn id="7" dur="500"/>
                                        <p:tgtEl>
                                          <p:spTgt spid="12083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20837"/>
                                        </p:tgtEl>
                                        <p:attrNameLst>
                                          <p:attrName>style.visibility</p:attrName>
                                        </p:attrNameLst>
                                      </p:cBhvr>
                                      <p:to>
                                        <p:strVal val="visible"/>
                                      </p:to>
                                    </p:set>
                                    <p:anim calcmode="lin" valueType="num">
                                      <p:cBhvr>
                                        <p:cTn id="12" dur="1000" fill="hold"/>
                                        <p:tgtEl>
                                          <p:spTgt spid="120837"/>
                                        </p:tgtEl>
                                        <p:attrNameLst>
                                          <p:attrName>ppt_w</p:attrName>
                                        </p:attrNameLst>
                                      </p:cBhvr>
                                      <p:tavLst>
                                        <p:tav tm="0">
                                          <p:val>
                                            <p:fltVal val="0"/>
                                          </p:val>
                                        </p:tav>
                                        <p:tav tm="100000">
                                          <p:val>
                                            <p:strVal val="#ppt_w"/>
                                          </p:val>
                                        </p:tav>
                                      </p:tavLst>
                                    </p:anim>
                                    <p:anim calcmode="lin" valueType="num">
                                      <p:cBhvr>
                                        <p:cTn id="13" dur="1000" fill="hold"/>
                                        <p:tgtEl>
                                          <p:spTgt spid="120837"/>
                                        </p:tgtEl>
                                        <p:attrNameLst>
                                          <p:attrName>ppt_h</p:attrName>
                                        </p:attrNameLst>
                                      </p:cBhvr>
                                      <p:tavLst>
                                        <p:tav tm="0">
                                          <p:val>
                                            <p:fltVal val="0"/>
                                          </p:val>
                                        </p:tav>
                                        <p:tav tm="100000">
                                          <p:val>
                                            <p:strVal val="#ppt_h"/>
                                          </p:val>
                                        </p:tav>
                                      </p:tavLst>
                                    </p:anim>
                                    <p:anim calcmode="lin" valueType="num">
                                      <p:cBhvr>
                                        <p:cTn id="14" dur="1000" fill="hold"/>
                                        <p:tgtEl>
                                          <p:spTgt spid="12083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08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50FDD2A1-7191-4702-B7C4-873FA1AB38B8}" type="slidenum">
              <a:rPr lang="en-US"/>
              <a:pPr/>
              <a:t>7</a:t>
            </a:fld>
            <a:endParaRPr lang="en-US"/>
          </a:p>
        </p:txBody>
      </p:sp>
      <p:sp>
        <p:nvSpPr>
          <p:cNvPr id="152578" name="Rectangle 2"/>
          <p:cNvSpPr>
            <a:spLocks noGrp="1" noChangeArrowheads="1"/>
          </p:cNvSpPr>
          <p:nvPr>
            <p:ph type="title"/>
          </p:nvPr>
        </p:nvSpPr>
        <p:spPr/>
        <p:txBody>
          <a:bodyPr/>
          <a:lstStyle/>
          <a:p>
            <a:r>
              <a:rPr lang="en-GB"/>
              <a:t>A Simple Statistical Model</a:t>
            </a:r>
          </a:p>
        </p:txBody>
      </p:sp>
      <p:sp>
        <p:nvSpPr>
          <p:cNvPr id="152579" name="Rectangle 3"/>
          <p:cNvSpPr>
            <a:spLocks noGrp="1" noChangeArrowheads="1"/>
          </p:cNvSpPr>
          <p:nvPr>
            <p:ph type="body" idx="1"/>
          </p:nvPr>
        </p:nvSpPr>
        <p:spPr/>
        <p:txBody>
          <a:bodyPr/>
          <a:lstStyle/>
          <a:p>
            <a:pPr>
              <a:spcBef>
                <a:spcPct val="30000"/>
              </a:spcBef>
              <a:spcAft>
                <a:spcPct val="30000"/>
              </a:spcAft>
            </a:pPr>
            <a:r>
              <a:rPr lang="en-GB" sz="2800" dirty="0"/>
              <a:t>In </a:t>
            </a:r>
            <a:r>
              <a:rPr lang="en-GB" sz="2800" dirty="0" smtClean="0"/>
              <a:t>statistics </a:t>
            </a:r>
            <a:r>
              <a:rPr lang="en-GB" sz="2800" dirty="0"/>
              <a:t>we fit models to our data (i.e. we use a statistical model to represent what is happening in the real world).</a:t>
            </a:r>
          </a:p>
          <a:p>
            <a:pPr>
              <a:spcBef>
                <a:spcPct val="30000"/>
              </a:spcBef>
              <a:spcAft>
                <a:spcPct val="30000"/>
              </a:spcAft>
            </a:pPr>
            <a:r>
              <a:rPr lang="en-GB" sz="2800" dirty="0"/>
              <a:t>The mean is a hypothetical value (i.e. it doesn’t have to be a value that actually exists in the data set).</a:t>
            </a:r>
          </a:p>
          <a:p>
            <a:pPr>
              <a:spcBef>
                <a:spcPct val="30000"/>
              </a:spcBef>
              <a:spcAft>
                <a:spcPct val="30000"/>
              </a:spcAft>
            </a:pPr>
            <a:r>
              <a:rPr lang="en-GB" sz="2800" dirty="0"/>
              <a:t>As such, the mean is simple statistical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dissolve">
                                      <p:cBhvr>
                                        <p:cTn id="7" dur="500"/>
                                        <p:tgtEl>
                                          <p:spTgt spid="1525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dissolve">
                                      <p:cBhvr>
                                        <p:cTn id="12" dur="500"/>
                                        <p:tgtEl>
                                          <p:spTgt spid="152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2579">
                                            <p:txEl>
                                              <p:pRg st="1" end="1"/>
                                            </p:txEl>
                                          </p:spTgt>
                                        </p:tgtEl>
                                        <p:attrNameLst>
                                          <p:attrName>style.visibility</p:attrName>
                                        </p:attrNameLst>
                                      </p:cBhvr>
                                      <p:to>
                                        <p:strVal val="visible"/>
                                      </p:to>
                                    </p:set>
                                    <p:animEffect transition="in" filter="dissolve">
                                      <p:cBhvr>
                                        <p:cTn id="17" dur="500"/>
                                        <p:tgtEl>
                                          <p:spTgt spid="152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2579">
                                            <p:txEl>
                                              <p:pRg st="2" end="2"/>
                                            </p:txEl>
                                          </p:spTgt>
                                        </p:tgtEl>
                                        <p:attrNameLst>
                                          <p:attrName>style.visibility</p:attrName>
                                        </p:attrNameLst>
                                      </p:cBhvr>
                                      <p:to>
                                        <p:strVal val="visible"/>
                                      </p:to>
                                    </p:set>
                                    <p:animEffect transition="in" filter="dissolve">
                                      <p:cBhvr>
                                        <p:cTn id="22" dur="500"/>
                                        <p:tgtEl>
                                          <p:spTgt spid="152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P spid="152579"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Slide </a:t>
            </a:r>
            <a:fld id="{69EC0E74-D279-45D9-AE89-54ECE43AE514}" type="slidenum">
              <a:rPr lang="en-US"/>
              <a:pPr/>
              <a:t>8</a:t>
            </a:fld>
            <a:endParaRPr lang="en-US"/>
          </a:p>
        </p:txBody>
      </p:sp>
      <p:sp>
        <p:nvSpPr>
          <p:cNvPr id="113666" name="Rectangle 2"/>
          <p:cNvSpPr>
            <a:spLocks noGrp="1" noChangeArrowheads="1"/>
          </p:cNvSpPr>
          <p:nvPr>
            <p:ph type="title"/>
          </p:nvPr>
        </p:nvSpPr>
        <p:spPr>
          <a:xfrm>
            <a:off x="655638" y="196850"/>
            <a:ext cx="7772400" cy="1143000"/>
          </a:xfrm>
        </p:spPr>
        <p:txBody>
          <a:bodyPr/>
          <a:lstStyle/>
          <a:p>
            <a:r>
              <a:rPr lang="en-GB" dirty="0"/>
              <a:t>The Mean</a:t>
            </a:r>
          </a:p>
        </p:txBody>
      </p:sp>
      <p:sp>
        <p:nvSpPr>
          <p:cNvPr id="113667" name="Rectangle 3"/>
          <p:cNvSpPr>
            <a:spLocks noGrp="1" noChangeArrowheads="1"/>
          </p:cNvSpPr>
          <p:nvPr>
            <p:ph type="body" sz="half" idx="1"/>
          </p:nvPr>
        </p:nvSpPr>
        <p:spPr>
          <a:xfrm>
            <a:off x="1474788" y="1287463"/>
            <a:ext cx="6967537" cy="2116137"/>
          </a:xfrm>
        </p:spPr>
        <p:txBody>
          <a:bodyPr/>
          <a:lstStyle/>
          <a:p>
            <a:pPr>
              <a:lnSpc>
                <a:spcPct val="80000"/>
              </a:lnSpc>
              <a:spcBef>
                <a:spcPct val="30000"/>
              </a:spcBef>
              <a:spcAft>
                <a:spcPct val="30000"/>
              </a:spcAft>
            </a:pPr>
            <a:r>
              <a:rPr lang="en-GB" sz="2800"/>
              <a:t>The mean is the sum of all scores divided by the number of scores.</a:t>
            </a:r>
          </a:p>
          <a:p>
            <a:pPr>
              <a:lnSpc>
                <a:spcPct val="80000"/>
              </a:lnSpc>
              <a:spcBef>
                <a:spcPct val="30000"/>
              </a:spcBef>
              <a:spcAft>
                <a:spcPct val="30000"/>
              </a:spcAft>
            </a:pPr>
            <a:r>
              <a:rPr lang="en-US" sz="2800"/>
              <a:t>The mean is also the value from which the (squared) scores deviate least (it has the least error).</a:t>
            </a:r>
            <a:endParaRPr lang="en-GB" sz="2800"/>
          </a:p>
        </p:txBody>
      </p:sp>
      <p:graphicFrame>
        <p:nvGraphicFramePr>
          <p:cNvPr id="113668" name="Object 4"/>
          <p:cNvGraphicFramePr>
            <a:graphicFrameLocks noGrp="1" noChangeAspect="1"/>
          </p:cNvGraphicFramePr>
          <p:nvPr>
            <p:ph sz="half" idx="2"/>
          </p:nvPr>
        </p:nvGraphicFramePr>
        <p:xfrm>
          <a:off x="2868613" y="4095750"/>
          <a:ext cx="3927475" cy="1128713"/>
        </p:xfrm>
        <a:graphic>
          <a:graphicData uri="http://schemas.openxmlformats.org/presentationml/2006/ole">
            <p:oleObj spid="_x0000_s4102" name="Equation" r:id="rId4" imgW="1104840" imgH="3171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dissolve">
                                      <p:cBhvr>
                                        <p:cTn id="7" dur="500"/>
                                        <p:tgtEl>
                                          <p:spTgt spid="1136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667">
                                            <p:txEl>
                                              <p:pRg st="0" end="0"/>
                                            </p:txEl>
                                          </p:spTgt>
                                        </p:tgtEl>
                                        <p:attrNameLst>
                                          <p:attrName>style.visibility</p:attrName>
                                        </p:attrNameLst>
                                      </p:cBhvr>
                                      <p:to>
                                        <p:strVal val="visible"/>
                                      </p:to>
                                    </p:set>
                                    <p:animEffect transition="in" filter="dissolve">
                                      <p:cBhvr>
                                        <p:cTn id="12" dur="500"/>
                                        <p:tgtEl>
                                          <p:spTgt spid="1136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3667">
                                            <p:txEl>
                                              <p:pRg st="1" end="1"/>
                                            </p:txEl>
                                          </p:spTgt>
                                        </p:tgtEl>
                                        <p:attrNameLst>
                                          <p:attrName>style.visibility</p:attrName>
                                        </p:attrNameLst>
                                      </p:cBhvr>
                                      <p:to>
                                        <p:strVal val="visible"/>
                                      </p:to>
                                    </p:set>
                                    <p:animEffect transition="in" filter="dissolve">
                                      <p:cBhvr>
                                        <p:cTn id="17" dur="500"/>
                                        <p:tgtEl>
                                          <p:spTgt spid="1136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113668"/>
                                        </p:tgtEl>
                                        <p:attrNameLst>
                                          <p:attrName>style.visibility</p:attrName>
                                        </p:attrNameLst>
                                      </p:cBhvr>
                                      <p:to>
                                        <p:strVal val="visible"/>
                                      </p:to>
                                    </p:set>
                                    <p:anim calcmode="lin" valueType="num">
                                      <p:cBhvr>
                                        <p:cTn id="22" dur="1000" fill="hold"/>
                                        <p:tgtEl>
                                          <p:spTgt spid="113668"/>
                                        </p:tgtEl>
                                        <p:attrNameLst>
                                          <p:attrName>ppt_w</p:attrName>
                                        </p:attrNameLst>
                                      </p:cBhvr>
                                      <p:tavLst>
                                        <p:tav tm="0">
                                          <p:val>
                                            <p:fltVal val="0"/>
                                          </p:val>
                                        </p:tav>
                                        <p:tav tm="100000">
                                          <p:val>
                                            <p:strVal val="#ppt_w"/>
                                          </p:val>
                                        </p:tav>
                                      </p:tavLst>
                                    </p:anim>
                                    <p:anim calcmode="lin" valueType="num">
                                      <p:cBhvr>
                                        <p:cTn id="23" dur="1000" fill="hold"/>
                                        <p:tgtEl>
                                          <p:spTgt spid="113668"/>
                                        </p:tgtEl>
                                        <p:attrNameLst>
                                          <p:attrName>ppt_h</p:attrName>
                                        </p:attrNameLst>
                                      </p:cBhvr>
                                      <p:tavLst>
                                        <p:tav tm="0">
                                          <p:val>
                                            <p:fltVal val="0"/>
                                          </p:val>
                                        </p:tav>
                                        <p:tav tm="100000">
                                          <p:val>
                                            <p:strVal val="#ppt_h"/>
                                          </p:val>
                                        </p:tav>
                                      </p:tavLst>
                                    </p:anim>
                                    <p:anim calcmode="lin" valueType="num">
                                      <p:cBhvr>
                                        <p:cTn id="24" dur="1000" fill="hold"/>
                                        <p:tgtEl>
                                          <p:spTgt spid="11366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36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P spid="1136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Slide </a:t>
            </a:r>
            <a:fld id="{84F4A526-A996-41D1-BE53-DD5F1ADCF3C9}" type="slidenum">
              <a:rPr lang="en-US"/>
              <a:pPr/>
              <a:t>9</a:t>
            </a:fld>
            <a:endParaRPr lang="en-US"/>
          </a:p>
        </p:txBody>
      </p:sp>
      <p:sp>
        <p:nvSpPr>
          <p:cNvPr id="115714" name="Rectangle 2"/>
          <p:cNvSpPr>
            <a:spLocks noGrp="1" noChangeArrowheads="1"/>
          </p:cNvSpPr>
          <p:nvPr>
            <p:ph type="body" idx="1"/>
          </p:nvPr>
        </p:nvSpPr>
        <p:spPr>
          <a:xfrm>
            <a:off x="1498600" y="1200150"/>
            <a:ext cx="7035800" cy="1657350"/>
          </a:xfrm>
        </p:spPr>
        <p:txBody>
          <a:bodyPr/>
          <a:lstStyle/>
          <a:p>
            <a:pPr>
              <a:lnSpc>
                <a:spcPct val="80000"/>
              </a:lnSpc>
              <a:spcBef>
                <a:spcPct val="30000"/>
              </a:spcBef>
              <a:spcAft>
                <a:spcPct val="30000"/>
              </a:spcAft>
            </a:pPr>
            <a:r>
              <a:rPr lang="en-GB" sz="2800"/>
              <a:t>Collect some data:</a:t>
            </a:r>
          </a:p>
          <a:p>
            <a:pPr algn="ctr">
              <a:lnSpc>
                <a:spcPct val="80000"/>
              </a:lnSpc>
              <a:spcBef>
                <a:spcPct val="30000"/>
              </a:spcBef>
              <a:spcAft>
                <a:spcPct val="30000"/>
              </a:spcAft>
              <a:buFontTx/>
              <a:buNone/>
            </a:pPr>
            <a:r>
              <a:rPr lang="en-GB" sz="2800"/>
              <a:t>1, 3, 4, 3, 2</a:t>
            </a:r>
          </a:p>
          <a:p>
            <a:pPr>
              <a:lnSpc>
                <a:spcPct val="80000"/>
              </a:lnSpc>
              <a:spcBef>
                <a:spcPct val="30000"/>
              </a:spcBef>
              <a:spcAft>
                <a:spcPct val="30000"/>
              </a:spcAft>
            </a:pPr>
            <a:r>
              <a:rPr lang="en-GB" sz="2800"/>
              <a:t>Add them up:</a:t>
            </a:r>
          </a:p>
        </p:txBody>
      </p:sp>
      <p:sp>
        <p:nvSpPr>
          <p:cNvPr id="115715" name="Rectangle 3"/>
          <p:cNvSpPr>
            <a:spLocks noGrp="1" noChangeArrowheads="1"/>
          </p:cNvSpPr>
          <p:nvPr>
            <p:ph type="title"/>
          </p:nvPr>
        </p:nvSpPr>
        <p:spPr>
          <a:xfrm>
            <a:off x="609600" y="228600"/>
            <a:ext cx="7772400" cy="762000"/>
          </a:xfrm>
        </p:spPr>
        <p:txBody>
          <a:bodyPr/>
          <a:lstStyle/>
          <a:p>
            <a:r>
              <a:rPr lang="en-GB"/>
              <a:t>The Mean: Example</a:t>
            </a:r>
          </a:p>
        </p:txBody>
      </p:sp>
      <p:graphicFrame>
        <p:nvGraphicFramePr>
          <p:cNvPr id="115716" name="Object 4"/>
          <p:cNvGraphicFramePr>
            <a:graphicFrameLocks noChangeAspect="1"/>
          </p:cNvGraphicFramePr>
          <p:nvPr/>
        </p:nvGraphicFramePr>
        <p:xfrm>
          <a:off x="2779713" y="2808288"/>
          <a:ext cx="3816350" cy="1231900"/>
        </p:xfrm>
        <a:graphic>
          <a:graphicData uri="http://schemas.openxmlformats.org/presentationml/2006/ole">
            <p:oleObj spid="_x0000_s5128" name="Equation" r:id="rId4" imgW="1447387" imgH="469601" progId="Equation.3">
              <p:embed/>
            </p:oleObj>
          </a:graphicData>
        </a:graphic>
      </p:graphicFrame>
      <p:sp>
        <p:nvSpPr>
          <p:cNvPr id="115719" name="Rectangle 7"/>
          <p:cNvSpPr>
            <a:spLocks noChangeArrowheads="1"/>
          </p:cNvSpPr>
          <p:nvPr/>
        </p:nvSpPr>
        <p:spPr bwMode="auto">
          <a:xfrm>
            <a:off x="1571604" y="4229100"/>
            <a:ext cx="7178696" cy="596900"/>
          </a:xfrm>
          <a:prstGeom prst="rect">
            <a:avLst/>
          </a:prstGeom>
          <a:noFill/>
          <a:ln w="9525">
            <a:noFill/>
            <a:miter lim="800000"/>
            <a:headEnd/>
            <a:tailEnd/>
          </a:ln>
          <a:effectLst/>
        </p:spPr>
        <p:txBody>
          <a:bodyPr/>
          <a:lstStyle/>
          <a:p>
            <a:pPr marL="342900" indent="-342900">
              <a:lnSpc>
                <a:spcPct val="80000"/>
              </a:lnSpc>
              <a:spcBef>
                <a:spcPct val="30000"/>
              </a:spcBef>
              <a:spcAft>
                <a:spcPct val="30000"/>
              </a:spcAft>
              <a:buFontTx/>
              <a:buChar char="•"/>
            </a:pPr>
            <a:r>
              <a:rPr lang="en-GB" sz="2800" dirty="0">
                <a:solidFill>
                  <a:schemeClr val="accent2">
                    <a:lumMod val="75000"/>
                  </a:schemeClr>
                </a:solidFill>
              </a:rPr>
              <a:t>Divide by the number of scores, </a:t>
            </a:r>
            <a:r>
              <a:rPr lang="en-GB" sz="2800" i="1" dirty="0">
                <a:solidFill>
                  <a:schemeClr val="accent2">
                    <a:lumMod val="75000"/>
                  </a:schemeClr>
                </a:solidFill>
              </a:rPr>
              <a:t>n</a:t>
            </a:r>
            <a:r>
              <a:rPr lang="en-GB" sz="2800" dirty="0">
                <a:solidFill>
                  <a:schemeClr val="accent2">
                    <a:lumMod val="75000"/>
                  </a:schemeClr>
                </a:solidFill>
              </a:rPr>
              <a:t>:</a:t>
            </a:r>
          </a:p>
        </p:txBody>
      </p:sp>
      <p:graphicFrame>
        <p:nvGraphicFramePr>
          <p:cNvPr id="5130" name="Object 10"/>
          <p:cNvGraphicFramePr>
            <a:graphicFrameLocks noChangeAspect="1"/>
          </p:cNvGraphicFramePr>
          <p:nvPr/>
        </p:nvGraphicFramePr>
        <p:xfrm>
          <a:off x="2987675" y="4759325"/>
          <a:ext cx="3627438" cy="1128713"/>
        </p:xfrm>
        <a:graphic>
          <a:graphicData uri="http://schemas.openxmlformats.org/presentationml/2006/ole">
            <p:oleObj spid="_x0000_s5130" name="Equation" r:id="rId5" imgW="128268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dissolve">
                                      <p:cBhvr>
                                        <p:cTn id="7" dur="500"/>
                                        <p:tgtEl>
                                          <p:spTgt spid="1157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5714">
                                            <p:txEl>
                                              <p:pRg st="0" end="0"/>
                                            </p:txEl>
                                          </p:spTgt>
                                        </p:tgtEl>
                                        <p:attrNameLst>
                                          <p:attrName>style.visibility</p:attrName>
                                        </p:attrNameLst>
                                      </p:cBhvr>
                                      <p:to>
                                        <p:strVal val="visible"/>
                                      </p:to>
                                    </p:set>
                                    <p:animEffect transition="in" filter="dissolve">
                                      <p:cBhvr>
                                        <p:cTn id="12" dur="500"/>
                                        <p:tgtEl>
                                          <p:spTgt spid="1157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5714">
                                            <p:txEl>
                                              <p:pRg st="1" end="1"/>
                                            </p:txEl>
                                          </p:spTgt>
                                        </p:tgtEl>
                                        <p:attrNameLst>
                                          <p:attrName>style.visibility</p:attrName>
                                        </p:attrNameLst>
                                      </p:cBhvr>
                                      <p:to>
                                        <p:strVal val="visible"/>
                                      </p:to>
                                    </p:set>
                                    <p:animEffect transition="in" filter="dissolve">
                                      <p:cBhvr>
                                        <p:cTn id="17" dur="500"/>
                                        <p:tgtEl>
                                          <p:spTgt spid="1157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5714">
                                            <p:txEl>
                                              <p:pRg st="2" end="2"/>
                                            </p:txEl>
                                          </p:spTgt>
                                        </p:tgtEl>
                                        <p:attrNameLst>
                                          <p:attrName>style.visibility</p:attrName>
                                        </p:attrNameLst>
                                      </p:cBhvr>
                                      <p:to>
                                        <p:strVal val="visible"/>
                                      </p:to>
                                    </p:set>
                                    <p:animEffect transition="in" filter="dissolve">
                                      <p:cBhvr>
                                        <p:cTn id="22" dur="500"/>
                                        <p:tgtEl>
                                          <p:spTgt spid="115714">
                                            <p:txEl>
                                              <p:pRg st="2" end="2"/>
                                            </p:txEl>
                                          </p:spTgt>
                                        </p:tgtEl>
                                      </p:cBhvr>
                                    </p:animEffect>
                                  </p:childTnLst>
                                </p:cTn>
                              </p:par>
                            </p:childTnLst>
                          </p:cTn>
                        </p:par>
                        <p:par>
                          <p:cTn id="23" fill="hold">
                            <p:stCondLst>
                              <p:cond delay="500"/>
                            </p:stCondLst>
                            <p:childTnLst>
                              <p:par>
                                <p:cTn id="24" presetID="53" presetClass="entr" presetSubtype="0" fill="hold" nodeType="afterEffect">
                                  <p:stCondLst>
                                    <p:cond delay="500"/>
                                  </p:stCondLst>
                                  <p:childTnLst>
                                    <p:set>
                                      <p:cBhvr>
                                        <p:cTn id="25" dur="1" fill="hold">
                                          <p:stCondLst>
                                            <p:cond delay="0"/>
                                          </p:stCondLst>
                                        </p:cTn>
                                        <p:tgtEl>
                                          <p:spTgt spid="115716"/>
                                        </p:tgtEl>
                                        <p:attrNameLst>
                                          <p:attrName>style.visibility</p:attrName>
                                        </p:attrNameLst>
                                      </p:cBhvr>
                                      <p:to>
                                        <p:strVal val="visible"/>
                                      </p:to>
                                    </p:set>
                                    <p:anim calcmode="lin" valueType="num">
                                      <p:cBhvr>
                                        <p:cTn id="26" dur="500" fill="hold"/>
                                        <p:tgtEl>
                                          <p:spTgt spid="115716"/>
                                        </p:tgtEl>
                                        <p:attrNameLst>
                                          <p:attrName>ppt_w</p:attrName>
                                        </p:attrNameLst>
                                      </p:cBhvr>
                                      <p:tavLst>
                                        <p:tav tm="0">
                                          <p:val>
                                            <p:fltVal val="0"/>
                                          </p:val>
                                        </p:tav>
                                        <p:tav tm="100000">
                                          <p:val>
                                            <p:strVal val="#ppt_w"/>
                                          </p:val>
                                        </p:tav>
                                      </p:tavLst>
                                    </p:anim>
                                    <p:anim calcmode="lin" valueType="num">
                                      <p:cBhvr>
                                        <p:cTn id="27" dur="500" fill="hold"/>
                                        <p:tgtEl>
                                          <p:spTgt spid="115716"/>
                                        </p:tgtEl>
                                        <p:attrNameLst>
                                          <p:attrName>ppt_h</p:attrName>
                                        </p:attrNameLst>
                                      </p:cBhvr>
                                      <p:tavLst>
                                        <p:tav tm="0">
                                          <p:val>
                                            <p:fltVal val="0"/>
                                          </p:val>
                                        </p:tav>
                                        <p:tav tm="100000">
                                          <p:val>
                                            <p:strVal val="#ppt_h"/>
                                          </p:val>
                                        </p:tav>
                                      </p:tavLst>
                                    </p:anim>
                                    <p:animEffect transition="in" filter="fade">
                                      <p:cBhvr>
                                        <p:cTn id="28" dur="500"/>
                                        <p:tgtEl>
                                          <p:spTgt spid="11571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5719">
                                            <p:txEl>
                                              <p:pRg st="0" end="0"/>
                                            </p:txEl>
                                          </p:spTgt>
                                        </p:tgtEl>
                                        <p:attrNameLst>
                                          <p:attrName>style.visibility</p:attrName>
                                        </p:attrNameLst>
                                      </p:cBhvr>
                                      <p:to>
                                        <p:strVal val="visible"/>
                                      </p:to>
                                    </p:set>
                                    <p:animEffect transition="in" filter="dissolve">
                                      <p:cBhvr>
                                        <p:cTn id="33" dur="500"/>
                                        <p:tgtEl>
                                          <p:spTgt spid="115719">
                                            <p:txEl>
                                              <p:pRg st="0" end="0"/>
                                            </p:txEl>
                                          </p:spTgt>
                                        </p:tgtEl>
                                      </p:cBhvr>
                                    </p:animEffect>
                                  </p:childTnLst>
                                </p:cTn>
                              </p:par>
                            </p:childTnLst>
                          </p:cTn>
                        </p:par>
                        <p:par>
                          <p:cTn id="34" fill="hold">
                            <p:stCondLst>
                              <p:cond delay="500"/>
                            </p:stCondLst>
                            <p:childTnLst>
                              <p:par>
                                <p:cTn id="35" presetID="53" presetClass="entr" presetSubtype="0" fill="hold" nodeType="afterEffect">
                                  <p:stCondLst>
                                    <p:cond delay="500"/>
                                  </p:stCondLst>
                                  <p:childTnLst>
                                    <p:set>
                                      <p:cBhvr>
                                        <p:cTn id="36" dur="1" fill="hold">
                                          <p:stCondLst>
                                            <p:cond delay="0"/>
                                          </p:stCondLst>
                                        </p:cTn>
                                        <p:tgtEl>
                                          <p:spTgt spid="5130"/>
                                        </p:tgtEl>
                                        <p:attrNameLst>
                                          <p:attrName>style.visibility</p:attrName>
                                        </p:attrNameLst>
                                      </p:cBhvr>
                                      <p:to>
                                        <p:strVal val="visible"/>
                                      </p:to>
                                    </p:set>
                                    <p:anim calcmode="lin" valueType="num">
                                      <p:cBhvr>
                                        <p:cTn id="37" dur="500" fill="hold"/>
                                        <p:tgtEl>
                                          <p:spTgt spid="5130"/>
                                        </p:tgtEl>
                                        <p:attrNameLst>
                                          <p:attrName>ppt_w</p:attrName>
                                        </p:attrNameLst>
                                      </p:cBhvr>
                                      <p:tavLst>
                                        <p:tav tm="0">
                                          <p:val>
                                            <p:fltVal val="0"/>
                                          </p:val>
                                        </p:tav>
                                        <p:tav tm="100000">
                                          <p:val>
                                            <p:strVal val="#ppt_w"/>
                                          </p:val>
                                        </p:tav>
                                      </p:tavLst>
                                    </p:anim>
                                    <p:anim calcmode="lin" valueType="num">
                                      <p:cBhvr>
                                        <p:cTn id="38" dur="500" fill="hold"/>
                                        <p:tgtEl>
                                          <p:spTgt spid="5130"/>
                                        </p:tgtEl>
                                        <p:attrNameLst>
                                          <p:attrName>ppt_h</p:attrName>
                                        </p:attrNameLst>
                                      </p:cBhvr>
                                      <p:tavLst>
                                        <p:tav tm="0">
                                          <p:val>
                                            <p:fltVal val="0"/>
                                          </p:val>
                                        </p:tav>
                                        <p:tav tm="100000">
                                          <p:val>
                                            <p:strVal val="#ppt_h"/>
                                          </p:val>
                                        </p:tav>
                                      </p:tavLst>
                                    </p:anim>
                                    <p:animEffect transition="in" filter="fade">
                                      <p:cBhvr>
                                        <p:cTn id="39"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utoUpdateAnimBg="0"/>
      <p:bldP spid="115715" grpId="0" autoUpdateAnimBg="0"/>
      <p:bldP spid="115719" grpId="0" build="allAtOnce"/>
    </p:bldLst>
  </p:timing>
</p:sld>
</file>

<file path=ppt/theme/theme1.xml><?xml version="1.0" encoding="utf-8"?>
<a:theme xmlns:a="http://schemas.openxmlformats.org/drawingml/2006/main" name="DSUS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DSUS3</Template>
  <TotalTime>206</TotalTime>
  <Words>1377</Words>
  <Application>Microsoft Office PowerPoint</Application>
  <PresentationFormat>On-screen Show (4:3)</PresentationFormat>
  <Paragraphs>229</Paragraphs>
  <Slides>36</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0" baseType="lpstr">
      <vt:lpstr>DSUS3</vt:lpstr>
      <vt:lpstr>Equation</vt:lpstr>
      <vt:lpstr>Chart</vt:lpstr>
      <vt:lpstr>MathType 6.0 Equation</vt:lpstr>
      <vt:lpstr>Everything You Ever Wanted to Know about Statistics</vt:lpstr>
      <vt:lpstr>Aims and Objectives</vt:lpstr>
      <vt:lpstr>The Research Process</vt:lpstr>
      <vt:lpstr>Slide 4</vt:lpstr>
      <vt:lpstr>Populations and Samples</vt:lpstr>
      <vt:lpstr>The Only Equation You Will Ever Need</vt:lpstr>
      <vt:lpstr>A Simple Statistical Model</vt:lpstr>
      <vt:lpstr>The Mean</vt:lpstr>
      <vt:lpstr>The Mean: Example</vt:lpstr>
      <vt:lpstr>The mean as a model</vt:lpstr>
      <vt:lpstr>Measuring the ‘Fit’ of the Model</vt:lpstr>
      <vt:lpstr>A Perfect Fit</vt:lpstr>
      <vt:lpstr>Calculating ‘Error’</vt:lpstr>
      <vt:lpstr>Slide 14</vt:lpstr>
      <vt:lpstr>Use the Total Error?</vt:lpstr>
      <vt:lpstr>Sum of Squared Errors</vt:lpstr>
      <vt:lpstr>Slide 17</vt:lpstr>
      <vt:lpstr>Variance</vt:lpstr>
      <vt:lpstr>Degrees of Freedom</vt:lpstr>
      <vt:lpstr>Standard Deviation</vt:lpstr>
      <vt:lpstr>Important Things to Remember</vt:lpstr>
      <vt:lpstr>Same Mean, Different SD</vt:lpstr>
      <vt:lpstr>The SD and the Shape of a Distribution</vt:lpstr>
      <vt:lpstr>Samples vs. Populations</vt:lpstr>
      <vt:lpstr>Sampling Variation</vt:lpstr>
      <vt:lpstr>Slide 26</vt:lpstr>
      <vt:lpstr>Confidence Intervals</vt:lpstr>
      <vt:lpstr>Slide 28</vt:lpstr>
      <vt:lpstr>Slide 29</vt:lpstr>
      <vt:lpstr>Test Statistics</vt:lpstr>
      <vt:lpstr>One- and Two-Tailed Tests</vt:lpstr>
      <vt:lpstr>Type I and Type II Errors</vt:lpstr>
      <vt:lpstr>What Does Statistical Significance Tell Us?</vt:lpstr>
      <vt:lpstr>Effect Sizes</vt:lpstr>
      <vt:lpstr>Effect Size Measures</vt:lpstr>
      <vt:lpstr>Effect Size Measures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Ever wanted To Know About Statistics</dc:title>
  <dc:creator>Dr. Andy Field</dc:creator>
  <cp:lastModifiedBy>Richard Leigh</cp:lastModifiedBy>
  <cp:revision>27</cp:revision>
  <dcterms:created xsi:type="dcterms:W3CDTF">2009-04-15T10:49:49Z</dcterms:created>
  <dcterms:modified xsi:type="dcterms:W3CDTF">2011-11-30T05:25:52Z</dcterms:modified>
</cp:coreProperties>
</file>